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228" r:id="rId2"/>
    <p:sldId id="3308" r:id="rId3"/>
    <p:sldId id="3327" r:id="rId4"/>
    <p:sldId id="3329" r:id="rId5"/>
    <p:sldId id="3328" r:id="rId6"/>
    <p:sldId id="3330" r:id="rId7"/>
    <p:sldId id="3331" r:id="rId8"/>
    <p:sldId id="3332" r:id="rId9"/>
    <p:sldId id="3333" r:id="rId10"/>
    <p:sldId id="3335" r:id="rId11"/>
    <p:sldId id="3336" r:id="rId12"/>
    <p:sldId id="3337" r:id="rId13"/>
    <p:sldId id="3338" r:id="rId14"/>
    <p:sldId id="3339" r:id="rId15"/>
    <p:sldId id="3340" r:id="rId16"/>
    <p:sldId id="3341" r:id="rId17"/>
    <p:sldId id="3342" r:id="rId18"/>
    <p:sldId id="3343" r:id="rId19"/>
    <p:sldId id="3345" r:id="rId20"/>
    <p:sldId id="3347" r:id="rId21"/>
    <p:sldId id="3334" r:id="rId22"/>
    <p:sldId id="334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29" autoAdjust="0"/>
  </p:normalViewPr>
  <p:slideViewPr>
    <p:cSldViewPr snapToGrid="0">
      <p:cViewPr varScale="1">
        <p:scale>
          <a:sx n="100" d="100"/>
          <a:sy n="100" d="100"/>
        </p:scale>
        <p:origin x="23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13973664078649"/>
          <c:y val="0.19414796484977678"/>
          <c:w val="0.59593947187091378"/>
          <c:h val="0.68222314975614973"/>
        </c:manualLayout>
      </c:layout>
      <c:pieChart>
        <c:varyColors val="1"/>
        <c:ser>
          <c:idx val="0"/>
          <c:order val="0"/>
          <c:tx>
            <c:strRef>
              <c:f>Sheet1!$B$1</c:f>
              <c:strCache>
                <c:ptCount val="1"/>
                <c:pt idx="0">
                  <c:v>销售额</c:v>
                </c:pt>
              </c:strCache>
            </c:strRef>
          </c:tx>
          <c:dPt>
            <c:idx val="0"/>
            <c:bubble3D val="0"/>
            <c:spPr>
              <a:solidFill>
                <a:schemeClr val="bg2"/>
              </a:solidFill>
              <a:ln w="19050">
                <a:solidFill>
                  <a:schemeClr val="lt1"/>
                </a:solidFill>
              </a:ln>
              <a:effectLst/>
            </c:spPr>
            <c:extLst>
              <c:ext xmlns:c16="http://schemas.microsoft.com/office/drawing/2014/chart" uri="{C3380CC4-5D6E-409C-BE32-E72D297353CC}">
                <c16:uniqueId val="{00000002-D497-4A16-9D70-0650BB468765}"/>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4-D497-4A16-9D70-0650BB468765}"/>
              </c:ext>
            </c:extLst>
          </c:dPt>
          <c:dPt>
            <c:idx val="2"/>
            <c:bubble3D val="0"/>
            <c:spPr>
              <a:solidFill>
                <a:schemeClr val="bg2"/>
              </a:solidFill>
              <a:ln w="19050">
                <a:solidFill>
                  <a:schemeClr val="lt1"/>
                </a:solidFill>
              </a:ln>
              <a:effectLst/>
            </c:spPr>
            <c:extLst>
              <c:ext xmlns:c16="http://schemas.microsoft.com/office/drawing/2014/chart" uri="{C3380CC4-5D6E-409C-BE32-E72D297353CC}">
                <c16:uniqueId val="{00000005-D497-4A16-9D70-0650BB468765}"/>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3-D497-4A16-9D70-0650BB468765}"/>
              </c:ext>
            </c:extLst>
          </c:dPt>
          <c:dPt>
            <c:idx val="4"/>
            <c:bubble3D val="0"/>
            <c:spPr>
              <a:solidFill>
                <a:schemeClr val="bg2"/>
              </a:solidFill>
              <a:ln w="19050">
                <a:solidFill>
                  <a:schemeClr val="lt1"/>
                </a:solidFill>
              </a:ln>
              <a:effectLst/>
            </c:spPr>
          </c:dPt>
          <c:dPt>
            <c:idx val="5"/>
            <c:bubble3D val="0"/>
            <c:spPr>
              <a:solidFill>
                <a:schemeClr val="accent6"/>
              </a:solidFill>
              <a:ln w="19050">
                <a:solidFill>
                  <a:schemeClr val="lt1"/>
                </a:solidFill>
              </a:ln>
              <a:effectLst/>
            </c:spPr>
          </c:dPt>
          <c:cat>
            <c:strRef>
              <c:f>Sheet1!$A$2:$A$7</c:f>
              <c:strCache>
                <c:ptCount val="6"/>
                <c:pt idx="0">
                  <c:v>Other</c:v>
                </c:pt>
                <c:pt idx="1">
                  <c:v>Tiger</c:v>
                </c:pt>
                <c:pt idx="2">
                  <c:v>Other</c:v>
                </c:pt>
                <c:pt idx="3">
                  <c:v>Cat</c:v>
                </c:pt>
                <c:pt idx="4">
                  <c:v>Other</c:v>
                </c:pt>
                <c:pt idx="5">
                  <c:v>Horse</c:v>
                </c:pt>
              </c:strCache>
            </c:strRef>
          </c:cat>
          <c:val>
            <c:numRef>
              <c:f>Sheet1!$B$2:$B$7</c:f>
              <c:numCache>
                <c:formatCode>General</c:formatCode>
                <c:ptCount val="6"/>
                <c:pt idx="0">
                  <c:v>10</c:v>
                </c:pt>
                <c:pt idx="1">
                  <c:v>20</c:v>
                </c:pt>
                <c:pt idx="2">
                  <c:v>9</c:v>
                </c:pt>
                <c:pt idx="3">
                  <c:v>20</c:v>
                </c:pt>
                <c:pt idx="4">
                  <c:v>13</c:v>
                </c:pt>
                <c:pt idx="5">
                  <c:v>20</c:v>
                </c:pt>
              </c:numCache>
            </c:numRef>
          </c:val>
          <c:extLst>
            <c:ext xmlns:c16="http://schemas.microsoft.com/office/drawing/2014/chart" uri="{C3380CC4-5D6E-409C-BE32-E72D297353CC}">
              <c16:uniqueId val="{00000000-D497-4A16-9D70-0650BB468765}"/>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delete val="1"/>
      </c:legendEntry>
      <c:legendEntry>
        <c:idx val="2"/>
        <c:delete val="1"/>
      </c:legendEntry>
      <c:legendEntry>
        <c:idx val="4"/>
        <c:delete val="1"/>
      </c:legendEntry>
      <c:layout>
        <c:manualLayout>
          <c:xMode val="edge"/>
          <c:yMode val="edge"/>
          <c:x val="0.27077582138246548"/>
          <c:y val="4.4896741416615732E-2"/>
          <c:w val="0.48386017590817981"/>
          <c:h val="0.108268704724144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640DD-1969-4A86-B566-0744A21DE993}" type="datetimeFigureOut">
              <a:rPr lang="zh-CN" altLang="en-US" smtClean="0"/>
              <a:t>2022/12/1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08B13-1A44-41A6-A1CE-412FC6D4B5E4}" type="slidenum">
              <a:rPr lang="zh-CN" altLang="en-US" smtClean="0"/>
              <a:t>‹#›</a:t>
            </a:fld>
            <a:endParaRPr lang="zh-CN" altLang="en-US"/>
          </a:p>
        </p:txBody>
      </p:sp>
    </p:spTree>
    <p:extLst>
      <p:ext uri="{BB962C8B-B14F-4D97-AF65-F5344CB8AC3E}">
        <p14:creationId xmlns:p14="http://schemas.microsoft.com/office/powerpoint/2010/main" val="2341862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2</a:t>
            </a:fld>
            <a:endParaRPr lang="zh-CN" altLang="en-US"/>
          </a:p>
        </p:txBody>
      </p:sp>
    </p:spTree>
    <p:extLst>
      <p:ext uri="{BB962C8B-B14F-4D97-AF65-F5344CB8AC3E}">
        <p14:creationId xmlns:p14="http://schemas.microsoft.com/office/powerpoint/2010/main" val="92873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Helvetica Neue"/>
              </a:rPr>
              <a:t>注意，尽管我们的方法与</a:t>
            </a:r>
            <a:r>
              <a:rPr lang="en-US" altLang="zh-CN" b="0" i="0" dirty="0">
                <a:solidFill>
                  <a:srgbClr val="333333"/>
                </a:solidFill>
                <a:effectLst/>
                <a:latin typeface="Helvetica Neue"/>
              </a:rPr>
              <a:t>OOD[7]</a:t>
            </a:r>
            <a:r>
              <a:rPr lang="zh-CN" altLang="en-US" b="0" i="0" dirty="0">
                <a:solidFill>
                  <a:srgbClr val="333333"/>
                </a:solidFill>
                <a:effectLst/>
                <a:latin typeface="Helvetica Neue"/>
              </a:rPr>
              <a:t>有着相似的想法，但我们的方法和</a:t>
            </a:r>
            <a:r>
              <a:rPr lang="en-US" altLang="zh-CN" b="0" i="0" dirty="0">
                <a:solidFill>
                  <a:srgbClr val="333333"/>
                </a:solidFill>
                <a:effectLst/>
                <a:latin typeface="Helvetica Neue"/>
              </a:rPr>
              <a:t>OOD</a:t>
            </a:r>
            <a:r>
              <a:rPr lang="zh-CN" altLang="en-US" b="0" i="0" dirty="0">
                <a:solidFill>
                  <a:srgbClr val="333333"/>
                </a:solidFill>
                <a:effectLst/>
                <a:latin typeface="Helvetica Neue"/>
              </a:rPr>
              <a:t>的公式明显不同。一方面，我们的方法进行两阶段训练，并生成具有不可见语义属性的合成特征。然而，</a:t>
            </a:r>
            <a:r>
              <a:rPr lang="en-US" altLang="zh-CN" b="0" i="0" dirty="0">
                <a:solidFill>
                  <a:srgbClr val="333333"/>
                </a:solidFill>
                <a:effectLst/>
                <a:latin typeface="Helvetica Neue"/>
              </a:rPr>
              <a:t>OOD</a:t>
            </a:r>
            <a:r>
              <a:rPr lang="zh-CN" altLang="en-US" b="0" i="0" dirty="0">
                <a:solidFill>
                  <a:srgbClr val="333333"/>
                </a:solidFill>
                <a:effectLst/>
                <a:latin typeface="Helvetica Neue"/>
              </a:rPr>
              <a:t>不能因为缺乏不可见的视觉特征而利用不可见的知识。另一方面，我们建议利用一个新颖的虚拟类来区分相似的可见和不可见的视觉表示，这表明即使它们具有非常相似的视觉和语义特征，也能够准确地区分可见和不见的样本。此外，我们提出了一个具有注意力机制的隐形专家来分类隐形类，而</a:t>
            </a:r>
            <a:r>
              <a:rPr lang="en-US" altLang="zh-CN" b="0" i="0" dirty="0">
                <a:solidFill>
                  <a:srgbClr val="333333"/>
                </a:solidFill>
                <a:effectLst/>
                <a:latin typeface="Helvetica Neue"/>
              </a:rPr>
              <a:t>OOD</a:t>
            </a:r>
            <a:r>
              <a:rPr lang="zh-CN" altLang="en-US" b="0" i="0" dirty="0">
                <a:solidFill>
                  <a:srgbClr val="333333"/>
                </a:solidFill>
                <a:effectLst/>
                <a:latin typeface="Helvetica Neue"/>
              </a:rPr>
              <a:t>直接采用在</a:t>
            </a:r>
            <a:r>
              <a:rPr lang="en-US" altLang="zh-CN" b="0" i="0" dirty="0">
                <a:solidFill>
                  <a:srgbClr val="333333"/>
                </a:solidFill>
                <a:effectLst/>
                <a:latin typeface="Helvetica Neue"/>
              </a:rPr>
              <a:t>f-CLSWGAN</a:t>
            </a:r>
            <a:r>
              <a:rPr lang="zh-CN" altLang="en-US" b="0" i="0" dirty="0">
                <a:solidFill>
                  <a:srgbClr val="333333"/>
                </a:solidFill>
                <a:effectLst/>
                <a:latin typeface="Helvetica Neue"/>
              </a:rPr>
              <a:t>中训练的隐形分类器</a:t>
            </a:r>
            <a:r>
              <a:rPr lang="en-US" altLang="zh-CN" b="0" i="0" dirty="0">
                <a:solidFill>
                  <a:srgbClr val="333333"/>
                </a:solidFill>
                <a:effectLst/>
                <a:latin typeface="Helvetica Neue"/>
              </a:rPr>
              <a:t>[43]</a:t>
            </a:r>
            <a:r>
              <a:rPr lang="zh-CN" altLang="en-US" b="0" i="0" dirty="0">
                <a:solidFill>
                  <a:srgbClr val="333333"/>
                </a:solidFill>
                <a:effectLst/>
                <a:latin typeface="Helvetica Neue"/>
              </a:rPr>
              <a:t>。</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02376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用已见样本训练的可视化 </a:t>
            </a:r>
            <a:r>
              <a:rPr lang="en-US" altLang="zh-CN" b="0" i="0" dirty="0">
                <a:solidFill>
                  <a:srgbClr val="333333"/>
                </a:solidFill>
                <a:effectLst/>
                <a:latin typeface="Helvetica Neue"/>
              </a:rPr>
              <a:t>VAE </a:t>
            </a:r>
            <a:r>
              <a:rPr lang="zh-CN" altLang="en-US" b="0" i="0" dirty="0">
                <a:solidFill>
                  <a:srgbClr val="333333"/>
                </a:solidFill>
                <a:effectLst/>
                <a:latin typeface="Helvetica Neue"/>
              </a:rPr>
              <a:t>模型容易将未见样本投射到潜伏空间中已见样本的同一区域。因此，模型很容易被不同类别的相似特征所混淆。然而，这种长期困扰以往方法的问题成为我们工作的直接动力。在该方法中，我们提出利用这些看不见的类的语义属性在潜在空间中显式地生成虚拟类。然后，我们部署一个分类器来区分样本从看到的类和虚构的类。最后，分类器能够在测试阶段识别真实的可见和不可见样本。</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88342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为了分离可见类和虚拟类的表示，我们显式地在它们上训练分类器。该过程可以表示为最小化以下目标</a:t>
            </a:r>
            <a:endParaRPr lang="en-US" altLang="zh-CN" b="0" i="0" dirty="0">
              <a:solidFill>
                <a:srgbClr val="333333"/>
              </a:solidFill>
              <a:effectLst/>
              <a:latin typeface="Helvetica Neue"/>
            </a:endParaRPr>
          </a:p>
          <a:p>
            <a:endParaRPr lang="en-US" altLang="zh-CN" b="0" i="0" dirty="0">
              <a:solidFill>
                <a:srgbClr val="333333"/>
              </a:solidFill>
              <a:effectLst/>
              <a:latin typeface="Helvetica Neue"/>
            </a:endParaRPr>
          </a:p>
          <a:p>
            <a:r>
              <a:rPr lang="zh-CN" altLang="en-US" b="0" i="0" dirty="0">
                <a:solidFill>
                  <a:srgbClr val="333333"/>
                </a:solidFill>
                <a:effectLst/>
                <a:latin typeface="Helvetica Neue"/>
              </a:rPr>
              <a:t>值得注意的是，生成的样本数量可以是无限的。因此，决定分类器应该训练哪些样本是不确定的。在本文中，我们转而利用</a:t>
            </a:r>
            <a:r>
              <a:rPr lang="en-US" altLang="zh-CN" b="0" i="0" dirty="0">
                <a:solidFill>
                  <a:srgbClr val="333333"/>
                </a:solidFill>
                <a:effectLst/>
                <a:latin typeface="Helvetica Neue"/>
              </a:rPr>
              <a:t>ZSL</a:t>
            </a:r>
            <a:r>
              <a:rPr lang="zh-CN" altLang="en-US" b="0" i="0" dirty="0">
                <a:solidFill>
                  <a:srgbClr val="333333"/>
                </a:solidFill>
                <a:effectLst/>
                <a:latin typeface="Helvetica Neue"/>
              </a:rPr>
              <a:t>不变的一面，并用相应的语义表示替换视觉表示，以学习鲁棒分类器。为此，我们首先显式地对齐生成的虚拟类的表示和相应的语义属性，以增强它们之间的一致性。然后，我们用相应的语义表示直接替换等式（</a:t>
            </a:r>
            <a:r>
              <a:rPr lang="en-US" altLang="zh-CN" b="0" i="0" dirty="0">
                <a:solidFill>
                  <a:srgbClr val="333333"/>
                </a:solidFill>
                <a:effectLst/>
                <a:latin typeface="Helvetica Neue"/>
              </a:rPr>
              <a:t>6</a:t>
            </a:r>
            <a:r>
              <a:rPr lang="zh-CN" altLang="en-US" b="0" i="0" dirty="0">
                <a:solidFill>
                  <a:srgbClr val="333333"/>
                </a:solidFill>
                <a:effectLst/>
                <a:latin typeface="Helvetica Neue"/>
              </a:rPr>
              <a:t>）中的视觉表示。最后，我们将等式（</a:t>
            </a:r>
            <a:r>
              <a:rPr lang="en-US" altLang="zh-CN" b="0" i="0" dirty="0">
                <a:solidFill>
                  <a:srgbClr val="333333"/>
                </a:solidFill>
                <a:effectLst/>
                <a:latin typeface="Helvetica Neue"/>
              </a:rPr>
              <a:t>6</a:t>
            </a:r>
            <a:r>
              <a:rPr lang="zh-CN" altLang="en-US" b="0" i="0" dirty="0">
                <a:solidFill>
                  <a:srgbClr val="333333"/>
                </a:solidFill>
                <a:effectLst/>
                <a:latin typeface="Helvetica Neue"/>
              </a:rPr>
              <a:t>）转换为</a:t>
            </a:r>
            <a:endParaRPr lang="en-US" altLang="zh-CN" b="0" i="0" dirty="0">
              <a:solidFill>
                <a:srgbClr val="333333"/>
              </a:solidFill>
              <a:effectLst/>
              <a:latin typeface="Helvetica Neue"/>
            </a:endParaRPr>
          </a:p>
          <a:p>
            <a:endParaRPr lang="en-US" altLang="zh-CN" b="0" i="0" dirty="0">
              <a:solidFill>
                <a:srgbClr val="333333"/>
              </a:solidFill>
              <a:effectLst/>
              <a:latin typeface="Helvetica Neue"/>
            </a:endParaRPr>
          </a:p>
          <a:p>
            <a:r>
              <a:rPr lang="zh-CN" altLang="en-US" b="0" i="0" dirty="0">
                <a:solidFill>
                  <a:srgbClr val="333333"/>
                </a:solidFill>
                <a:effectLst/>
                <a:latin typeface="Helvetica Neue"/>
              </a:rPr>
              <a:t>我们通过在我们的工作中利用语义和视觉</a:t>
            </a:r>
            <a:r>
              <a:rPr lang="en-US" altLang="zh-CN" b="0" i="0" dirty="0">
                <a:solidFill>
                  <a:srgbClr val="333333"/>
                </a:solidFill>
                <a:effectLst/>
                <a:latin typeface="Helvetica Neue"/>
              </a:rPr>
              <a:t>VAE</a:t>
            </a:r>
            <a:r>
              <a:rPr lang="zh-CN" altLang="en-US" b="0" i="0" dirty="0">
                <a:solidFill>
                  <a:srgbClr val="333333"/>
                </a:solidFill>
                <a:effectLst/>
                <a:latin typeface="Helvetica Neue"/>
              </a:rPr>
              <a:t>来进行上述对齐，但我们不打算在这个阶段训练视觉</a:t>
            </a:r>
            <a:r>
              <a:rPr lang="en-US" altLang="zh-CN" b="0" i="0" dirty="0">
                <a:solidFill>
                  <a:srgbClr val="333333"/>
                </a:solidFill>
                <a:effectLst/>
                <a:latin typeface="Helvetica Neue"/>
              </a:rPr>
              <a:t>VAE</a:t>
            </a:r>
            <a:r>
              <a:rPr lang="zh-CN" altLang="en-US" b="0" i="0" dirty="0">
                <a:solidFill>
                  <a:srgbClr val="333333"/>
                </a:solidFill>
                <a:effectLst/>
                <a:latin typeface="Helvetica Neue"/>
              </a:rPr>
              <a:t>，因为缺少真实的未看到的视觉特征。因此，我们只使用</a:t>
            </a:r>
            <a:r>
              <a:rPr lang="en-US" altLang="zh-CN" b="0" i="0" dirty="0">
                <a:solidFill>
                  <a:srgbClr val="333333"/>
                </a:solidFill>
                <a:effectLst/>
                <a:latin typeface="Helvetica Neue"/>
              </a:rPr>
              <a:t>A</a:t>
            </a:r>
            <a:r>
              <a:rPr lang="zh-CN" altLang="en-US" b="0" i="0" dirty="0">
                <a:solidFill>
                  <a:srgbClr val="333333"/>
                </a:solidFill>
                <a:effectLst/>
                <a:latin typeface="Helvetica Neue"/>
              </a:rPr>
              <a:t>优化语义</a:t>
            </a:r>
            <a:r>
              <a:rPr lang="en-US" altLang="zh-CN" b="0" i="0" dirty="0">
                <a:solidFill>
                  <a:srgbClr val="333333"/>
                </a:solidFill>
                <a:effectLst/>
                <a:latin typeface="Helvetica Neue"/>
              </a:rPr>
              <a:t>VAE</a:t>
            </a:r>
            <a:r>
              <a:rPr lang="zh-CN" altLang="en-US" b="0" i="0" dirty="0">
                <a:solidFill>
                  <a:srgbClr val="333333"/>
                </a:solidFill>
                <a:effectLst/>
                <a:latin typeface="Helvetica Neue"/>
              </a:rPr>
              <a:t>模型</a:t>
            </a:r>
            <a:endParaRPr lang="en-US" altLang="zh-CN" b="0" i="0" dirty="0">
              <a:solidFill>
                <a:srgbClr val="333333"/>
              </a:solidFill>
              <a:effectLst/>
              <a:latin typeface="Helvetica Neue"/>
            </a:endParaRPr>
          </a:p>
          <a:p>
            <a:endParaRPr lang="en-US" altLang="zh-CN" b="0" i="0" dirty="0">
              <a:solidFill>
                <a:srgbClr val="333333"/>
              </a:solidFill>
              <a:effectLst/>
              <a:latin typeface="Helvetica Neue"/>
            </a:endParaRPr>
          </a:p>
          <a:p>
            <a:endParaRPr lang="en-US" altLang="zh-CN" b="0" i="0" dirty="0">
              <a:solidFill>
                <a:srgbClr val="333333"/>
              </a:solidFill>
              <a:effectLst/>
              <a:latin typeface="Helvetica Neue"/>
            </a:endParaRP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88396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总之，在我们的方法中，两个阶段的训练形成了一个相辅相成的循环。我们的模型学习两种模式的潜在表征，并在第一阶段明智地将它们分类排列。然后，我们分离类似的表示与虚构的类生成看不见的在</a:t>
            </a:r>
            <a:r>
              <a:rPr lang="en-US" altLang="zh-CN" b="0" i="0" dirty="0">
                <a:solidFill>
                  <a:srgbClr val="333333"/>
                </a:solidFill>
                <a:effectLst/>
                <a:latin typeface="Helvetica Neue"/>
              </a:rPr>
              <a:t>-</a:t>
            </a:r>
            <a:r>
              <a:rPr lang="zh-CN" altLang="en-US" b="0" i="0" dirty="0">
                <a:solidFill>
                  <a:srgbClr val="333333"/>
                </a:solidFill>
                <a:effectLst/>
                <a:latin typeface="Helvetica Neue"/>
              </a:rPr>
              <a:t>属性。因此，两种模态的潜在表征更加紧密地排列在一起，从而在可见和不可见域之间形成更加清晰的边界</a:t>
            </a:r>
            <a:endParaRPr lang="en-US" altLang="zh-CN" b="0" i="0" dirty="0">
              <a:solidFill>
                <a:srgbClr val="333333"/>
              </a:solidFill>
              <a:effectLst/>
              <a:latin typeface="Helvetica Neue"/>
            </a:endParaRPr>
          </a:p>
          <a:p>
            <a:endParaRPr lang="en-US" altLang="zh-CN" b="0" i="0" dirty="0">
              <a:solidFill>
                <a:srgbClr val="333333"/>
              </a:solidFill>
              <a:effectLst/>
              <a:latin typeface="Helvetica Neue"/>
            </a:endParaRP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186431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57689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3858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rial" panose="020B0604020202020204" pitchFamily="34" charset="0"/>
              </a:rPr>
              <a:t>where l(x) is the one-hot labels of features x. Once the model is trained, we can directly replace As with unseen attribute Au to recognize unseen samples.</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575441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524395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如表</a:t>
            </a:r>
            <a:r>
              <a:rPr lang="en-US" altLang="zh-CN" b="0" i="0" dirty="0">
                <a:solidFill>
                  <a:srgbClr val="333333"/>
                </a:solidFill>
                <a:effectLst/>
                <a:latin typeface="Helvetica Neue"/>
              </a:rPr>
              <a:t>3</a:t>
            </a:r>
            <a:r>
              <a:rPr lang="zh-CN" altLang="en-US" b="0" i="0" dirty="0">
                <a:solidFill>
                  <a:srgbClr val="333333"/>
                </a:solidFill>
                <a:effectLst/>
                <a:latin typeface="Helvetica Neue"/>
              </a:rPr>
              <a:t>所示，我们测量了潜在视觉和语义表示之间的余弦相似性。与</a:t>
            </a:r>
            <a:r>
              <a:rPr lang="en-US" altLang="zh-CN" b="0" i="0" dirty="0">
                <a:solidFill>
                  <a:srgbClr val="333333"/>
                </a:solidFill>
                <a:effectLst/>
                <a:latin typeface="Helvetica Neue"/>
              </a:rPr>
              <a:t>OOD</a:t>
            </a:r>
            <a:r>
              <a:rPr lang="zh-CN" altLang="en-US" b="0" i="0" dirty="0">
                <a:solidFill>
                  <a:srgbClr val="333333"/>
                </a:solidFill>
                <a:effectLst/>
                <a:latin typeface="Helvetica Neue"/>
              </a:rPr>
              <a:t>相比，我们可以观察到，我们的模型在所有测试数据集上实现了更高的余弦相似性</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83808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39218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深度学习</a:t>
            </a:r>
            <a:r>
              <a:rPr lang="en-US" altLang="zh-CN" b="0" i="0" dirty="0">
                <a:solidFill>
                  <a:srgbClr val="121212"/>
                </a:solidFill>
                <a:effectLst/>
                <a:latin typeface="-apple-system"/>
              </a:rPr>
              <a:t>(deep learning)</a:t>
            </a:r>
            <a:r>
              <a:rPr lang="zh-CN" altLang="en-US" b="0" i="0" dirty="0">
                <a:solidFill>
                  <a:srgbClr val="121212"/>
                </a:solidFill>
                <a:effectLst/>
                <a:latin typeface="-apple-system"/>
              </a:rPr>
              <a:t>已经在各个领域取得了广泛的应用，例如在图像分类问题下，其准确率目前可以达到不错的成绩。然而，</a:t>
            </a:r>
            <a:r>
              <a:rPr lang="en-US" altLang="zh-CN" b="0" i="0" dirty="0">
                <a:solidFill>
                  <a:srgbClr val="121212"/>
                </a:solidFill>
                <a:effectLst/>
                <a:latin typeface="-apple-system"/>
              </a:rPr>
              <a:t>deep learning</a:t>
            </a:r>
            <a:r>
              <a:rPr lang="zh-CN" altLang="en-US" b="0" i="0" dirty="0">
                <a:solidFill>
                  <a:srgbClr val="121212"/>
                </a:solidFill>
                <a:effectLst/>
                <a:latin typeface="-apple-system"/>
              </a:rPr>
              <a:t>是一种</a:t>
            </a:r>
            <a:r>
              <a:rPr lang="en-US" altLang="zh-CN" b="0" i="0" dirty="0">
                <a:solidFill>
                  <a:srgbClr val="121212"/>
                </a:solidFill>
                <a:effectLst/>
                <a:latin typeface="-apple-system"/>
              </a:rPr>
              <a:t>data hungry</a:t>
            </a:r>
            <a:r>
              <a:rPr lang="zh-CN" altLang="en-US" b="0" i="0" dirty="0">
                <a:solidFill>
                  <a:srgbClr val="121212"/>
                </a:solidFill>
                <a:effectLst/>
                <a:latin typeface="-apple-system"/>
              </a:rPr>
              <a:t>的技术，高的准确率建立在预先给模型“喂了”大量的数据，即，需要大量的标注样本才能发挥作用，大多数方法是通过有标签的训练集进行学习，侧重于对已经在训练中出现过标签类别的样本进行分类。</a:t>
            </a:r>
          </a:p>
          <a:p>
            <a:pPr algn="l"/>
            <a:r>
              <a:rPr lang="zh-CN" altLang="en-US" b="0" i="0" dirty="0">
                <a:solidFill>
                  <a:srgbClr val="121212"/>
                </a:solidFill>
                <a:effectLst/>
                <a:latin typeface="-apple-system"/>
              </a:rPr>
              <a:t>然而在现实场景中，许多任务需要对模型之前从未见过的实例类别进行分类，这样就使得原有训练方法不再适用。因为，现实世界中，有很多问题是没有这么多的标注数据的，或者获取标注数据的成本非常大。</a:t>
            </a:r>
          </a:p>
          <a:p>
            <a:pPr algn="l"/>
            <a:r>
              <a:rPr lang="zh-CN" altLang="en-US" b="0" i="0" dirty="0">
                <a:solidFill>
                  <a:srgbClr val="121212"/>
                </a:solidFill>
                <a:effectLst/>
                <a:latin typeface="-apple-system"/>
              </a:rPr>
              <a:t>所以，我们思考，当标注数据量比较少时、甚至样本为零时，还能不能继续？</a:t>
            </a:r>
          </a:p>
          <a:p>
            <a:r>
              <a:rPr lang="zh-CN" altLang="en-US" b="0" i="0" dirty="0">
                <a:solidFill>
                  <a:srgbClr val="121212"/>
                </a:solidFill>
                <a:effectLst/>
                <a:latin typeface="-apple-system"/>
              </a:rPr>
              <a:t>生物启发的模式识别是一个非常值得关注的研究方向，“比如人识别一个动物</a:t>
            </a:r>
            <a:r>
              <a:rPr lang="en-US" altLang="zh-CN" b="0" i="0" dirty="0">
                <a:solidFill>
                  <a:srgbClr val="121212"/>
                </a:solidFill>
                <a:effectLst/>
                <a:latin typeface="-apple-system"/>
              </a:rPr>
              <a:t>(</a:t>
            </a:r>
            <a:r>
              <a:rPr lang="zh-CN" altLang="en-US" b="0" i="0" dirty="0">
                <a:solidFill>
                  <a:srgbClr val="121212"/>
                </a:solidFill>
                <a:effectLst/>
                <a:latin typeface="-apple-system"/>
              </a:rPr>
              <a:t>并不需要看到过该动物</a:t>
            </a:r>
            <a:r>
              <a:rPr lang="en-US" altLang="zh-CN" b="0" i="0" dirty="0">
                <a:solidFill>
                  <a:srgbClr val="121212"/>
                </a:solidFill>
                <a:effectLst/>
                <a:latin typeface="-apple-system"/>
              </a:rPr>
              <a:t>)</a:t>
            </a:r>
            <a:r>
              <a:rPr lang="zh-CN" altLang="en-US" b="0" i="0" dirty="0">
                <a:solidFill>
                  <a:srgbClr val="121212"/>
                </a:solidFill>
                <a:effectLst/>
                <a:latin typeface="-apple-system"/>
              </a:rPr>
              <a:t>，只需要一句话的描述就能识别出来该动物”</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81165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先前的方法 </a:t>
            </a:r>
            <a:r>
              <a:rPr lang="en-US" altLang="zh-CN" dirty="0"/>
              <a:t>unseen</a:t>
            </a:r>
            <a:r>
              <a:rPr lang="zh-CN" altLang="en-US" dirty="0"/>
              <a:t>的</a:t>
            </a:r>
            <a:r>
              <a:rPr lang="en-US" altLang="zh-CN" dirty="0"/>
              <a:t>semantic description</a:t>
            </a:r>
            <a:r>
              <a:rPr lang="zh-CN" altLang="en-US" dirty="0"/>
              <a:t>是不参与提出的模型的训练的</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65727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先前的方法 </a:t>
            </a:r>
            <a:r>
              <a:rPr lang="en-US" altLang="zh-CN" dirty="0"/>
              <a:t>unseen</a:t>
            </a:r>
            <a:r>
              <a:rPr lang="zh-CN" altLang="en-US" dirty="0"/>
              <a:t>的</a:t>
            </a:r>
            <a:r>
              <a:rPr lang="en-US" altLang="zh-CN" dirty="0"/>
              <a:t>semantic description</a:t>
            </a:r>
            <a:r>
              <a:rPr lang="zh-CN" altLang="en-US" dirty="0"/>
              <a:t>是不参与提出的模型的训练的</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099384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Using a gating mechanism that discriminates the unseen samples from the seen samples can decompose the GZSL problem to a conventional Zero-Shot Learning (ZSL) problem and a supervised classification problem.</a:t>
            </a:r>
          </a:p>
          <a:p>
            <a:endParaRPr lang="en-US" altLang="zh-CN" dirty="0"/>
          </a:p>
          <a:p>
            <a:endParaRPr lang="en-US" altLang="zh-CN" dirty="0"/>
          </a:p>
          <a:p>
            <a:r>
              <a:rPr lang="en-US" altLang="zh-CN" dirty="0"/>
              <a:t>As a result, a classifier will be confused by the features which have strong similarities but different labels. An intuitive phenomenon is that previous methods usually make trade-offs between the accuracy of seen classes and unseen classes to get higher Harmonic Mean values</a:t>
            </a:r>
          </a:p>
          <a:p>
            <a:endParaRPr lang="en-US" altLang="zh-CN" dirty="0"/>
          </a:p>
          <a:p>
            <a:r>
              <a:rPr lang="zh-CN" altLang="en-US" dirty="0"/>
              <a:t>由于</a:t>
            </a:r>
            <a:r>
              <a:rPr lang="en-US" altLang="zh-CN" dirty="0"/>
              <a:t>GZSL</a:t>
            </a:r>
            <a:r>
              <a:rPr lang="zh-CN" altLang="en-US" dirty="0"/>
              <a:t>涉及可见和不可见类别，因此分离可见和不见域</a:t>
            </a:r>
            <a:r>
              <a:rPr lang="en-US" altLang="zh-CN" dirty="0"/>
              <a:t>[5</a:t>
            </a:r>
            <a:r>
              <a:rPr lang="zh-CN" altLang="en-US" dirty="0"/>
              <a:t>，</a:t>
            </a:r>
            <a:r>
              <a:rPr lang="en-US" altLang="zh-CN" dirty="0"/>
              <a:t>7</a:t>
            </a:r>
            <a:r>
              <a:rPr lang="zh-CN" altLang="en-US" dirty="0"/>
              <a:t>，</a:t>
            </a:r>
            <a:r>
              <a:rPr lang="en-US" altLang="zh-CN" dirty="0"/>
              <a:t>12</a:t>
            </a:r>
            <a:r>
              <a:rPr lang="zh-CN" altLang="en-US" dirty="0"/>
              <a:t>，</a:t>
            </a:r>
            <a:r>
              <a:rPr lang="en-US" altLang="zh-CN" dirty="0"/>
              <a:t>31]</a:t>
            </a:r>
            <a:r>
              <a:rPr lang="zh-CN" altLang="en-US" dirty="0"/>
              <a:t>是一个合理的解决方案。一旦将可见域和不可见域分离，</a:t>
            </a:r>
            <a:r>
              <a:rPr lang="en-US" altLang="zh-CN" dirty="0"/>
              <a:t>GZSL</a:t>
            </a:r>
            <a:r>
              <a:rPr lang="zh-CN" altLang="en-US" dirty="0"/>
              <a:t>问题就被分解为传统的零镜头学习任务，可以采用任意可见和不可见专家来完成分类。</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74595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811769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Helvetica Neue"/>
              </a:rPr>
              <a:t>注意，尽管我们的方法与</a:t>
            </a:r>
            <a:r>
              <a:rPr lang="en-US" altLang="zh-CN" b="0" i="0" dirty="0">
                <a:solidFill>
                  <a:srgbClr val="333333"/>
                </a:solidFill>
                <a:effectLst/>
                <a:latin typeface="Helvetica Neue"/>
              </a:rPr>
              <a:t>OOD[7]</a:t>
            </a:r>
            <a:r>
              <a:rPr lang="zh-CN" altLang="en-US" b="0" i="0" dirty="0">
                <a:solidFill>
                  <a:srgbClr val="333333"/>
                </a:solidFill>
                <a:effectLst/>
                <a:latin typeface="Helvetica Neue"/>
              </a:rPr>
              <a:t>有着相似的想法，但我们的方法和</a:t>
            </a:r>
            <a:r>
              <a:rPr lang="en-US" altLang="zh-CN" b="0" i="0" dirty="0">
                <a:solidFill>
                  <a:srgbClr val="333333"/>
                </a:solidFill>
                <a:effectLst/>
                <a:latin typeface="Helvetica Neue"/>
              </a:rPr>
              <a:t>OOD</a:t>
            </a:r>
            <a:r>
              <a:rPr lang="zh-CN" altLang="en-US" b="0" i="0" dirty="0">
                <a:solidFill>
                  <a:srgbClr val="333333"/>
                </a:solidFill>
                <a:effectLst/>
                <a:latin typeface="Helvetica Neue"/>
              </a:rPr>
              <a:t>的公式明显不同。一方面，我们的方法进行两阶段训练，并生成具有不可见语义属性的合成特征。然而，</a:t>
            </a:r>
            <a:r>
              <a:rPr lang="en-US" altLang="zh-CN" b="0" i="0" dirty="0">
                <a:solidFill>
                  <a:srgbClr val="333333"/>
                </a:solidFill>
                <a:effectLst/>
                <a:latin typeface="Helvetica Neue"/>
              </a:rPr>
              <a:t>OOD</a:t>
            </a:r>
            <a:r>
              <a:rPr lang="zh-CN" altLang="en-US" b="0" i="0" dirty="0">
                <a:solidFill>
                  <a:srgbClr val="333333"/>
                </a:solidFill>
                <a:effectLst/>
                <a:latin typeface="Helvetica Neue"/>
              </a:rPr>
              <a:t>不能因为缺乏不可见的视觉特征而利用不可见的知识。另一方面，我们建议利用一个新颖的虚拟类来区分相似的可见和不可见的视觉表示，这表明即使它们具有非常相似的视觉和语义特征，也能够准确地区分可见和不见的样本。此外，我们提出了一个具有注意力机制的隐形专家来分类隐形类，而</a:t>
            </a:r>
            <a:r>
              <a:rPr lang="en-US" altLang="zh-CN" b="0" i="0" dirty="0">
                <a:solidFill>
                  <a:srgbClr val="333333"/>
                </a:solidFill>
                <a:effectLst/>
                <a:latin typeface="Helvetica Neue"/>
              </a:rPr>
              <a:t>OOD</a:t>
            </a:r>
            <a:r>
              <a:rPr lang="zh-CN" altLang="en-US" b="0" i="0" dirty="0">
                <a:solidFill>
                  <a:srgbClr val="333333"/>
                </a:solidFill>
                <a:effectLst/>
                <a:latin typeface="Helvetica Neue"/>
              </a:rPr>
              <a:t>直接采用在</a:t>
            </a:r>
            <a:r>
              <a:rPr lang="en-US" altLang="zh-CN" b="0" i="0" dirty="0">
                <a:solidFill>
                  <a:srgbClr val="333333"/>
                </a:solidFill>
                <a:effectLst/>
                <a:latin typeface="Helvetica Neue"/>
              </a:rPr>
              <a:t>f-CLSWGAN</a:t>
            </a:r>
            <a:r>
              <a:rPr lang="zh-CN" altLang="en-US" b="0" i="0" dirty="0">
                <a:solidFill>
                  <a:srgbClr val="333333"/>
                </a:solidFill>
                <a:effectLst/>
                <a:latin typeface="Helvetica Neue"/>
              </a:rPr>
              <a:t>中训练的隐形分类器</a:t>
            </a:r>
            <a:r>
              <a:rPr lang="en-US" altLang="zh-CN" b="0" i="0" dirty="0">
                <a:solidFill>
                  <a:srgbClr val="333333"/>
                </a:solidFill>
                <a:effectLst/>
                <a:latin typeface="Helvetica Neue"/>
              </a:rPr>
              <a:t>[43]</a:t>
            </a:r>
            <a:r>
              <a:rPr lang="zh-CN" altLang="en-US" b="0" i="0" dirty="0">
                <a:solidFill>
                  <a:srgbClr val="333333"/>
                </a:solidFill>
                <a:effectLst/>
                <a:latin typeface="Helvetica Neue"/>
              </a:rPr>
              <a:t>。</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65094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例如，如图</a:t>
            </a:r>
            <a:r>
              <a:rPr lang="en-US" altLang="zh-CN" dirty="0"/>
              <a:t>1</a:t>
            </a:r>
            <a:r>
              <a:rPr lang="zh-CN" altLang="en-US" dirty="0"/>
              <a:t>所示，虎鲸和座头鲸是可以在训练阶段访问的类别，海豚是用于测试的看不见的类别。这三个物种有许多共同的视觉特征和语义属性。由于生成器在训练阶段缺乏类别海豚的视觉优先级，容易产生与杀手鲸和座头鲸高度相似的海豚特征。因此，在测试阶段，海豚样本很容易被错误地识别为虎鲸或座头鲸。这种现象导致对不可见类的分类精度较低。由于培训的监督信息来自于视觉类别，对于视觉主干中具有相似样本的视觉类别来说是一场灾难。因此，区分看得见和看不见的样本对提高 </a:t>
            </a:r>
            <a:r>
              <a:rPr lang="en-US" altLang="zh-CN" dirty="0"/>
              <a:t>GZSL </a:t>
            </a:r>
            <a:r>
              <a:rPr lang="zh-CN" altLang="en-US" dirty="0"/>
              <a:t>性能至关重要</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192824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our method, the latent representations of both visual and semantic modalities are embedded class-wisely</a:t>
            </a:r>
          </a:p>
          <a:p>
            <a:r>
              <a:rPr lang="en-US" altLang="zh-CN" dirty="0"/>
              <a:t>on a latent space. Then we analyze the embedding boundary of each class and search a threshold to split seen and unseen samples. </a:t>
            </a:r>
          </a:p>
          <a:p>
            <a:endParaRPr lang="en-US" altLang="zh-CN" dirty="0"/>
          </a:p>
          <a:p>
            <a:r>
              <a:rPr lang="en-US" altLang="zh-CN" dirty="0"/>
              <a:t>To leverage fictitious class, we propose a two-stage training scheme. Specifically, we firstly train both visual and semantic VAE models with seen samples and </a:t>
            </a:r>
            <a:r>
              <a:rPr lang="en-US" altLang="zh-CN" dirty="0" err="1"/>
              <a:t>correspondding</a:t>
            </a:r>
            <a:r>
              <a:rPr lang="en-US" altLang="zh-CN" dirty="0"/>
              <a:t> semantic attributes. Then we generate fictitious classes and train semantic VAE with fictitious samples and unseen semantic attributes.</a:t>
            </a:r>
          </a:p>
          <a:p>
            <a:endParaRPr lang="en-US" altLang="zh-CN" dirty="0"/>
          </a:p>
          <a:p>
            <a:endParaRPr lang="en-US" altLang="zh-CN" dirty="0"/>
          </a:p>
          <a:p>
            <a:r>
              <a:rPr lang="zh-CN" altLang="en-US" b="0" i="0" dirty="0">
                <a:solidFill>
                  <a:srgbClr val="333333"/>
                </a:solidFill>
                <a:effectLst/>
                <a:latin typeface="Helvetica Neue"/>
              </a:rPr>
              <a:t>如图</a:t>
            </a:r>
            <a:r>
              <a:rPr lang="en-US" altLang="zh-CN" b="0" i="0" dirty="0">
                <a:solidFill>
                  <a:srgbClr val="333333"/>
                </a:solidFill>
                <a:effectLst/>
                <a:latin typeface="Helvetica Neue"/>
              </a:rPr>
              <a:t>2</a:t>
            </a:r>
            <a:r>
              <a:rPr lang="zh-CN" altLang="en-US" b="0" i="0" dirty="0">
                <a:solidFill>
                  <a:srgbClr val="333333"/>
                </a:solidFill>
                <a:effectLst/>
                <a:latin typeface="Helvetica Neue"/>
              </a:rPr>
              <a:t>所示，我们的方法学习两个不同的自动编码器，每个模式一个用于零拍学习。培训过程可分为两个阶段。在第一阶段，我们将视觉特征和语义描述映射到共享的潜在空间中，在该空间中，我们对齐两种模态的潜在表示，并学习所见类的分类。在这个阶段之后，我们的模型所编码的表示对于这些所看到的类来说应该是模态不变的。在第二阶段，我们显式地利用不可见类的语义描述来合成在视觉空间中形成虚拟类的人工样本，其中我们像第一阶段一样利用不可见类别的模态不变特征。我们部署了一个其他分类器来分离潜在空间中的虚拟类和可见类。在两阶段训练之后，两种模式的潜在代表都会明智地进行分类，并且很容易找到每个分类的边界。通过分析这些可见类别的边界，我们计算了一个阈值，该阈值可以分离可见和不可见样本。一旦区分了可见和不可见的类别，就可以采用任意可见或不可见的专家进行视觉分类</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67728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classifier follows a widely used Linear </a:t>
            </a:r>
            <a:r>
              <a:rPr lang="en-US" altLang="zh-CN" dirty="0" err="1"/>
              <a:t>LogSoftmax</a:t>
            </a:r>
            <a:r>
              <a:rPr lang="en-US" altLang="zh-CN" dirty="0"/>
              <a:t> structure and is fed with 64D latent representations.</a:t>
            </a:r>
          </a:p>
          <a:p>
            <a:endParaRPr lang="en-US" altLang="zh-CN" dirty="0"/>
          </a:p>
          <a:p>
            <a:endParaRPr lang="en-US" altLang="zh-CN" dirty="0"/>
          </a:p>
          <a:p>
            <a:pPr algn="l">
              <a:buFont typeface="Arial" panose="020B0604020202020204" pitchFamily="34" charset="0"/>
              <a:buChar char="•"/>
            </a:pPr>
            <a:r>
              <a:rPr lang="zh-CN" altLang="en-US" b="0" i="0" dirty="0">
                <a:solidFill>
                  <a:srgbClr val="121212"/>
                </a:solidFill>
                <a:effectLst/>
                <a:latin typeface="-apple-system"/>
              </a:rPr>
              <a:t>能够很自然地度量离散分布和连续分布之间的距离；</a:t>
            </a:r>
          </a:p>
          <a:p>
            <a:pPr algn="l">
              <a:buFont typeface="Arial" panose="020B0604020202020204" pitchFamily="34" charset="0"/>
              <a:buChar char="•"/>
            </a:pPr>
            <a:r>
              <a:rPr lang="zh-CN" altLang="en-US" b="0" i="0" dirty="0">
                <a:solidFill>
                  <a:srgbClr val="121212"/>
                </a:solidFill>
                <a:effectLst/>
                <a:latin typeface="-apple-system"/>
              </a:rPr>
              <a:t>不仅给出了距离的度量，而且给出如何把一个分布变换为另一分布的方案；</a:t>
            </a:r>
          </a:p>
          <a:p>
            <a:pPr algn="l">
              <a:buFont typeface="Arial" panose="020B0604020202020204" pitchFamily="34" charset="0"/>
              <a:buChar char="•"/>
            </a:pPr>
            <a:r>
              <a:rPr lang="zh-CN" altLang="en-US" b="0" i="0" dirty="0">
                <a:solidFill>
                  <a:srgbClr val="121212"/>
                </a:solidFill>
                <a:effectLst/>
                <a:latin typeface="-apple-system"/>
              </a:rPr>
              <a:t>能够连续地把一个分布变换为另一个分布，在此同时，能够保持分布自身的几何形态特征；</a:t>
            </a:r>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40878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a:t>
            </a:r>
            <a:r>
              <a:rPr lang="en-US" altLang="zh-CN" dirty="0" err="1"/>
              <a:t>winterholiday</a:t>
            </a:r>
            <a:r>
              <a:rPr lang="zh-CN" altLang="en-US" dirty="0"/>
              <a:t>链接：</a:t>
            </a:r>
            <a:r>
              <a:rPr lang="en-US" altLang="zh-CN" dirty="0"/>
              <a:t>https://zhuanlan.zhihu.com/p/527799934</a:t>
            </a:r>
            <a:r>
              <a:rPr lang="zh-CN" altLang="en-US" dirty="0"/>
              <a:t>来源：知乎著作权归作者所有。商业转载请联系作者获得授权，非商业转载请注明出处。</a:t>
            </a:r>
            <a:r>
              <a:rPr lang="en-US" altLang="zh-CN" dirty="0"/>
              <a:t>EMD</a:t>
            </a:r>
            <a:r>
              <a:rPr lang="zh-CN" altLang="en-US" dirty="0"/>
              <a:t>的缺点看完上面的小伙伴是不是觉得</a:t>
            </a:r>
            <a:r>
              <a:rPr lang="en-US" altLang="zh-CN" dirty="0"/>
              <a:t>EMD</a:t>
            </a:r>
            <a:r>
              <a:rPr lang="zh-CN" altLang="en-US" dirty="0"/>
              <a:t>好像很好用诶！可是咱们的</a:t>
            </a:r>
            <a:r>
              <a:rPr lang="en-US" altLang="zh-CN" dirty="0"/>
              <a:t>EMD</a:t>
            </a:r>
            <a:r>
              <a:rPr lang="zh-CN" altLang="en-US" dirty="0"/>
              <a:t>也是有缺点的。可惜这个</a:t>
            </a:r>
            <a:r>
              <a:rPr lang="en-US" altLang="zh-CN" dirty="0"/>
              <a:t>EMD</a:t>
            </a:r>
            <a:r>
              <a:rPr lang="zh-CN" altLang="en-US" dirty="0"/>
              <a:t>是一个线性规划呐，计算代价太大啦！线性规划的解在顶点上（这个问题的解就是解上面问题 </a:t>
            </a:r>
            <a:r>
              <a:rPr lang="en-US" altLang="zh-CN" dirty="0"/>
              <a:t>c(</a:t>
            </a:r>
            <a:r>
              <a:rPr lang="en-US" altLang="zh-CN" dirty="0" err="1"/>
              <a:t>x,y</a:t>
            </a:r>
            <a:r>
              <a:rPr lang="en-US" altLang="zh-CN" dirty="0"/>
              <a:t>)c(</a:t>
            </a:r>
            <a:r>
              <a:rPr lang="en-US" altLang="zh-CN" dirty="0" err="1"/>
              <a:t>x,y</a:t>
            </a:r>
            <a:r>
              <a:rPr lang="en-US" altLang="zh-CN" dirty="0"/>
              <a:t>) </a:t>
            </a:r>
            <a:r>
              <a:rPr lang="zh-CN" altLang="en-US" dirty="0"/>
              <a:t>喔！也就是运输的线路），无论是用单纯形还是内点法（或者是改进的嵌入算法等），当维度高起来了就吃不消了。当比较两个维度为  </a:t>
            </a:r>
            <a:r>
              <a:rPr lang="en-US" altLang="zh-CN" dirty="0"/>
              <a:t>dd </a:t>
            </a:r>
            <a:r>
              <a:rPr lang="zh-CN" altLang="en-US" dirty="0"/>
              <a:t>的直方图 时，计算最佳传输距离的成本至少在</a:t>
            </a:r>
            <a:r>
              <a:rPr lang="en-US" altLang="zh-CN" dirty="0"/>
              <a:t>O(d^3log(d))O(d^3log(d)) </a:t>
            </a:r>
            <a:r>
              <a:rPr lang="zh-CN" altLang="en-US" dirty="0"/>
              <a:t>。这样计算起来吃不消，而且还不能并行。太慢了，哒咩！还有一个原因和上面也相似，就是正因为解在顶点上，解会比较稀疏（可以参考一下 </a:t>
            </a:r>
            <a:r>
              <a:rPr lang="en-US" altLang="zh-CN" dirty="0"/>
              <a:t>L_1L_1 </a:t>
            </a:r>
            <a:r>
              <a:rPr lang="zh-CN" altLang="en-US" dirty="0"/>
              <a:t>正则稀疏的原因）。可以想象一下，如果是一个交通问题，解稀疏代表我们总是选择某几条路运输。而别的路都是空的。这样就会造成道路流量很大。这就不禁让我们想，有没有一种方法，让我们可以把别的道路利用起来，而且成本尽可能接近原来的成本呢？要解决这个问题，我们第一步想的就是有没有办法让解不稀疏呢？回想一下，熵是度量不确定性的一种方式。熵越大，越不确定，则越接近均匀分布，解也越不稀疏。按照这个思想就提出了</a:t>
            </a:r>
            <a:r>
              <a:rPr lang="en-US" altLang="zh-CN" dirty="0"/>
              <a:t>SINKHORN DISTANCES</a:t>
            </a:r>
            <a:r>
              <a:rPr lang="zh-CN" altLang="en-US" dirty="0"/>
              <a:t>！ 他最后变成了不动点的迭代，可以并行，而且解也会接近于原来的解～</a:t>
            </a:r>
            <a:endParaRPr lang="en-US" altLang="zh-CN" dirty="0"/>
          </a:p>
          <a:p>
            <a:endParaRPr lang="en-US" altLang="zh-CN" dirty="0"/>
          </a:p>
          <a:p>
            <a:r>
              <a:rPr lang="en-US" altLang="zh-CN" dirty="0"/>
              <a:t>Sqrt mu</a:t>
            </a:r>
          </a:p>
          <a:p>
            <a:r>
              <a:rPr lang="en-US" altLang="zh-CN" dirty="0"/>
              <a:t>Sqrt var</a:t>
            </a: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594106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09CE1-DEB3-9E0F-CE24-F9EF69F0F22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D793B27-F377-41BA-44B8-83429C118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D46B59D-4D76-582B-38C7-B11D791EB1EF}"/>
              </a:ext>
            </a:extLst>
          </p:cNvPr>
          <p:cNvSpPr>
            <a:spLocks noGrp="1"/>
          </p:cNvSpPr>
          <p:nvPr>
            <p:ph type="dt" sz="half" idx="10"/>
          </p:nvPr>
        </p:nvSpPr>
        <p:spPr/>
        <p:txBody>
          <a:bodyPr/>
          <a:lstStyle/>
          <a:p>
            <a:fld id="{C01A7AEE-85E2-44B9-A45D-3360F49E4F2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92155928-85E5-C0AE-7023-FA19F687B6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69D0AA-0872-2CF0-F3DF-FC2AB7F24B0D}"/>
              </a:ext>
            </a:extLst>
          </p:cNvPr>
          <p:cNvSpPr>
            <a:spLocks noGrp="1"/>
          </p:cNvSpPr>
          <p:nvPr>
            <p:ph type="sldNum" sz="quarter" idx="12"/>
          </p:nvPr>
        </p:nvSpPr>
        <p:spPr/>
        <p:txBody>
          <a:body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4228635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78628-70B0-E12C-4DBF-EA35E0F25C5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F8168B-1D0C-FC52-C455-E26365CFAF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1BF1E4-35C7-5AEF-FA8B-CE801BF83DCB}"/>
              </a:ext>
            </a:extLst>
          </p:cNvPr>
          <p:cNvSpPr>
            <a:spLocks noGrp="1"/>
          </p:cNvSpPr>
          <p:nvPr>
            <p:ph type="dt" sz="half" idx="10"/>
          </p:nvPr>
        </p:nvSpPr>
        <p:spPr/>
        <p:txBody>
          <a:bodyPr/>
          <a:lstStyle/>
          <a:p>
            <a:fld id="{C01A7AEE-85E2-44B9-A45D-3360F49E4F2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B8A68E2D-3163-6707-9964-8AA51F80AE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F06E48-CA0B-40F0-78DE-99B0E16B098D}"/>
              </a:ext>
            </a:extLst>
          </p:cNvPr>
          <p:cNvSpPr>
            <a:spLocks noGrp="1"/>
          </p:cNvSpPr>
          <p:nvPr>
            <p:ph type="sldNum" sz="quarter" idx="12"/>
          </p:nvPr>
        </p:nvSpPr>
        <p:spPr/>
        <p:txBody>
          <a:body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1563390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EC174DB-2EF8-1E8D-4541-80D8C6CDDB0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5168D0D-13BA-B3BF-AEEF-63B8799AB6B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19D6E0-E683-035E-F749-FD9612E2C181}"/>
              </a:ext>
            </a:extLst>
          </p:cNvPr>
          <p:cNvSpPr>
            <a:spLocks noGrp="1"/>
          </p:cNvSpPr>
          <p:nvPr>
            <p:ph type="dt" sz="half" idx="10"/>
          </p:nvPr>
        </p:nvSpPr>
        <p:spPr/>
        <p:txBody>
          <a:bodyPr/>
          <a:lstStyle/>
          <a:p>
            <a:fld id="{C01A7AEE-85E2-44B9-A45D-3360F49E4F2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018086F3-1539-46A9-AA14-0256E2DA60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8ED423-B319-77A9-4E2A-C8CF16FBDC0B}"/>
              </a:ext>
            </a:extLst>
          </p:cNvPr>
          <p:cNvSpPr>
            <a:spLocks noGrp="1"/>
          </p:cNvSpPr>
          <p:nvPr>
            <p:ph type="sldNum" sz="quarter" idx="12"/>
          </p:nvPr>
        </p:nvSpPr>
        <p:spPr/>
        <p:txBody>
          <a:body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216484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4ACDE-D57D-9BAF-DC5E-1C711DAB48D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2243AF-1F33-FA9D-AB4A-830937ECECD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827209-0CC9-BEFF-17F7-FFD03AFB64B6}"/>
              </a:ext>
            </a:extLst>
          </p:cNvPr>
          <p:cNvSpPr>
            <a:spLocks noGrp="1"/>
          </p:cNvSpPr>
          <p:nvPr>
            <p:ph type="dt" sz="half" idx="10"/>
          </p:nvPr>
        </p:nvSpPr>
        <p:spPr/>
        <p:txBody>
          <a:bodyPr/>
          <a:lstStyle/>
          <a:p>
            <a:fld id="{C01A7AEE-85E2-44B9-A45D-3360F49E4F2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3DA29D0E-3941-6F3B-B935-AF2797E7C9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06D61F-8A75-9E20-1920-C03930467E32}"/>
              </a:ext>
            </a:extLst>
          </p:cNvPr>
          <p:cNvSpPr>
            <a:spLocks noGrp="1"/>
          </p:cNvSpPr>
          <p:nvPr>
            <p:ph type="sldNum" sz="quarter" idx="12"/>
          </p:nvPr>
        </p:nvSpPr>
        <p:spPr/>
        <p:txBody>
          <a:body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3411149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AB4BA-54E2-F5F5-8130-E99E607902C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ECDAF7A-445C-0CF9-8B2A-BD615B6BD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A6C1E9C-CEC5-3DDA-DFF0-91E1B00F629B}"/>
              </a:ext>
            </a:extLst>
          </p:cNvPr>
          <p:cNvSpPr>
            <a:spLocks noGrp="1"/>
          </p:cNvSpPr>
          <p:nvPr>
            <p:ph type="dt" sz="half" idx="10"/>
          </p:nvPr>
        </p:nvSpPr>
        <p:spPr/>
        <p:txBody>
          <a:bodyPr/>
          <a:lstStyle/>
          <a:p>
            <a:fld id="{C01A7AEE-85E2-44B9-A45D-3360F49E4F2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2D86046E-5A96-2A96-0F4B-CE61E6FB7E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381E78-D131-0E04-7D9B-FED9D017C305}"/>
              </a:ext>
            </a:extLst>
          </p:cNvPr>
          <p:cNvSpPr>
            <a:spLocks noGrp="1"/>
          </p:cNvSpPr>
          <p:nvPr>
            <p:ph type="sldNum" sz="quarter" idx="12"/>
          </p:nvPr>
        </p:nvSpPr>
        <p:spPr/>
        <p:txBody>
          <a:body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79641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E73FC0-95CF-6A80-1B90-5BE0D06D36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E070A1D-6C52-1E48-20FC-362B1942636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3DE053D-58D1-0E4E-D85E-CE2634931B7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CA3B894-74FA-9B80-D133-9587BC7093A9}"/>
              </a:ext>
            </a:extLst>
          </p:cNvPr>
          <p:cNvSpPr>
            <a:spLocks noGrp="1"/>
          </p:cNvSpPr>
          <p:nvPr>
            <p:ph type="dt" sz="half" idx="10"/>
          </p:nvPr>
        </p:nvSpPr>
        <p:spPr/>
        <p:txBody>
          <a:bodyPr/>
          <a:lstStyle/>
          <a:p>
            <a:fld id="{C01A7AEE-85E2-44B9-A45D-3360F49E4F25}" type="datetimeFigureOut">
              <a:rPr lang="zh-CN" altLang="en-US" smtClean="0"/>
              <a:t>2022/12/1</a:t>
            </a:fld>
            <a:endParaRPr lang="zh-CN" altLang="en-US"/>
          </a:p>
        </p:txBody>
      </p:sp>
      <p:sp>
        <p:nvSpPr>
          <p:cNvPr id="6" name="页脚占位符 5">
            <a:extLst>
              <a:ext uri="{FF2B5EF4-FFF2-40B4-BE49-F238E27FC236}">
                <a16:creationId xmlns:a16="http://schemas.microsoft.com/office/drawing/2014/main" id="{4F54E156-8760-7C8C-4D27-62D9885834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173BDCD-6725-05C2-8470-73B3141B2E30}"/>
              </a:ext>
            </a:extLst>
          </p:cNvPr>
          <p:cNvSpPr>
            <a:spLocks noGrp="1"/>
          </p:cNvSpPr>
          <p:nvPr>
            <p:ph type="sldNum" sz="quarter" idx="12"/>
          </p:nvPr>
        </p:nvSpPr>
        <p:spPr/>
        <p:txBody>
          <a:body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107939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8D2F5-3AF4-B9C3-3602-E41B56640B3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742B75C-37BD-E93C-B9EA-28842C6D7B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6A633F2-EFF2-6766-468C-F7A36770D1B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00230D2-E6D6-D30F-BB6B-17288A3738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60055D1-6FAA-2B7E-4EA7-F3B413D806A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F994999-2191-51FB-CEC3-B95A365DA68C}"/>
              </a:ext>
            </a:extLst>
          </p:cNvPr>
          <p:cNvSpPr>
            <a:spLocks noGrp="1"/>
          </p:cNvSpPr>
          <p:nvPr>
            <p:ph type="dt" sz="half" idx="10"/>
          </p:nvPr>
        </p:nvSpPr>
        <p:spPr/>
        <p:txBody>
          <a:bodyPr/>
          <a:lstStyle/>
          <a:p>
            <a:fld id="{C01A7AEE-85E2-44B9-A45D-3360F49E4F25}" type="datetimeFigureOut">
              <a:rPr lang="zh-CN" altLang="en-US" smtClean="0"/>
              <a:t>2022/12/1</a:t>
            </a:fld>
            <a:endParaRPr lang="zh-CN" altLang="en-US"/>
          </a:p>
        </p:txBody>
      </p:sp>
      <p:sp>
        <p:nvSpPr>
          <p:cNvPr id="8" name="页脚占位符 7">
            <a:extLst>
              <a:ext uri="{FF2B5EF4-FFF2-40B4-BE49-F238E27FC236}">
                <a16:creationId xmlns:a16="http://schemas.microsoft.com/office/drawing/2014/main" id="{1BC1773F-4E5F-E499-7631-7337047447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E115A6-0A8B-B350-9CF1-0181CC36A5C8}"/>
              </a:ext>
            </a:extLst>
          </p:cNvPr>
          <p:cNvSpPr>
            <a:spLocks noGrp="1"/>
          </p:cNvSpPr>
          <p:nvPr>
            <p:ph type="sldNum" sz="quarter" idx="12"/>
          </p:nvPr>
        </p:nvSpPr>
        <p:spPr/>
        <p:txBody>
          <a:body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214723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01F66B-3EC5-6C6E-F959-EDCA3A59ECB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A1C1632-B09A-C1BB-D326-5BBC244AFAC6}"/>
              </a:ext>
            </a:extLst>
          </p:cNvPr>
          <p:cNvSpPr>
            <a:spLocks noGrp="1"/>
          </p:cNvSpPr>
          <p:nvPr>
            <p:ph type="dt" sz="half" idx="10"/>
          </p:nvPr>
        </p:nvSpPr>
        <p:spPr/>
        <p:txBody>
          <a:bodyPr/>
          <a:lstStyle/>
          <a:p>
            <a:fld id="{C01A7AEE-85E2-44B9-A45D-3360F49E4F25}" type="datetimeFigureOut">
              <a:rPr lang="zh-CN" altLang="en-US" smtClean="0"/>
              <a:t>2022/12/1</a:t>
            </a:fld>
            <a:endParaRPr lang="zh-CN" altLang="en-US"/>
          </a:p>
        </p:txBody>
      </p:sp>
      <p:sp>
        <p:nvSpPr>
          <p:cNvPr id="4" name="页脚占位符 3">
            <a:extLst>
              <a:ext uri="{FF2B5EF4-FFF2-40B4-BE49-F238E27FC236}">
                <a16:creationId xmlns:a16="http://schemas.microsoft.com/office/drawing/2014/main" id="{0E635F6F-A2A6-049D-37A5-8DB3390C1E8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F273FC5-D22E-A783-047A-839D01CDDE7D}"/>
              </a:ext>
            </a:extLst>
          </p:cNvPr>
          <p:cNvSpPr>
            <a:spLocks noGrp="1"/>
          </p:cNvSpPr>
          <p:nvPr>
            <p:ph type="sldNum" sz="quarter" idx="12"/>
          </p:nvPr>
        </p:nvSpPr>
        <p:spPr/>
        <p:txBody>
          <a:body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31280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2197C15-13A0-3A04-2A76-B7685C261861}"/>
              </a:ext>
            </a:extLst>
          </p:cNvPr>
          <p:cNvSpPr>
            <a:spLocks noGrp="1"/>
          </p:cNvSpPr>
          <p:nvPr>
            <p:ph type="dt" sz="half" idx="10"/>
          </p:nvPr>
        </p:nvSpPr>
        <p:spPr/>
        <p:txBody>
          <a:bodyPr/>
          <a:lstStyle/>
          <a:p>
            <a:fld id="{C01A7AEE-85E2-44B9-A45D-3360F49E4F25}" type="datetimeFigureOut">
              <a:rPr lang="zh-CN" altLang="en-US" smtClean="0"/>
              <a:t>2022/12/1</a:t>
            </a:fld>
            <a:endParaRPr lang="zh-CN" altLang="en-US"/>
          </a:p>
        </p:txBody>
      </p:sp>
      <p:sp>
        <p:nvSpPr>
          <p:cNvPr id="3" name="页脚占位符 2">
            <a:extLst>
              <a:ext uri="{FF2B5EF4-FFF2-40B4-BE49-F238E27FC236}">
                <a16:creationId xmlns:a16="http://schemas.microsoft.com/office/drawing/2014/main" id="{DB435717-9CCD-1444-4A43-BD575A746FA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8F2025-EEAE-CB46-9136-99213B190B6E}"/>
              </a:ext>
            </a:extLst>
          </p:cNvPr>
          <p:cNvSpPr>
            <a:spLocks noGrp="1"/>
          </p:cNvSpPr>
          <p:nvPr>
            <p:ph type="sldNum" sz="quarter" idx="12"/>
          </p:nvPr>
        </p:nvSpPr>
        <p:spPr/>
        <p:txBody>
          <a:body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4077444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7FC0B8-0B28-EAE3-4A73-612898A19AB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DC0E943-BF2E-4692-CC80-978CD4CCBD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1500E45-579F-923A-29BA-EEAA7B3BEC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8B3BB5-7126-151A-3AC5-A5B5ECBDD93D}"/>
              </a:ext>
            </a:extLst>
          </p:cNvPr>
          <p:cNvSpPr>
            <a:spLocks noGrp="1"/>
          </p:cNvSpPr>
          <p:nvPr>
            <p:ph type="dt" sz="half" idx="10"/>
          </p:nvPr>
        </p:nvSpPr>
        <p:spPr/>
        <p:txBody>
          <a:bodyPr/>
          <a:lstStyle/>
          <a:p>
            <a:fld id="{C01A7AEE-85E2-44B9-A45D-3360F49E4F25}" type="datetimeFigureOut">
              <a:rPr lang="zh-CN" altLang="en-US" smtClean="0"/>
              <a:t>2022/12/1</a:t>
            </a:fld>
            <a:endParaRPr lang="zh-CN" altLang="en-US"/>
          </a:p>
        </p:txBody>
      </p:sp>
      <p:sp>
        <p:nvSpPr>
          <p:cNvPr id="6" name="页脚占位符 5">
            <a:extLst>
              <a:ext uri="{FF2B5EF4-FFF2-40B4-BE49-F238E27FC236}">
                <a16:creationId xmlns:a16="http://schemas.microsoft.com/office/drawing/2014/main" id="{D1C29E9B-29AB-FBF7-9B02-676A956250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0E2172-94A7-EBA9-A745-516CF1599B96}"/>
              </a:ext>
            </a:extLst>
          </p:cNvPr>
          <p:cNvSpPr>
            <a:spLocks noGrp="1"/>
          </p:cNvSpPr>
          <p:nvPr>
            <p:ph type="sldNum" sz="quarter" idx="12"/>
          </p:nvPr>
        </p:nvSpPr>
        <p:spPr/>
        <p:txBody>
          <a:body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73831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00B76-A4E7-8A1D-B94F-BDD8DEFDC4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7EBCC6-E7E2-F969-1F47-B0AB903BF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F1B42F-36DB-DCCE-FB7E-0B3F3551D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572A5B-A9B0-EF8A-5625-0A3489E5B843}"/>
              </a:ext>
            </a:extLst>
          </p:cNvPr>
          <p:cNvSpPr>
            <a:spLocks noGrp="1"/>
          </p:cNvSpPr>
          <p:nvPr>
            <p:ph type="dt" sz="half" idx="10"/>
          </p:nvPr>
        </p:nvSpPr>
        <p:spPr/>
        <p:txBody>
          <a:bodyPr/>
          <a:lstStyle/>
          <a:p>
            <a:fld id="{C01A7AEE-85E2-44B9-A45D-3360F49E4F25}" type="datetimeFigureOut">
              <a:rPr lang="zh-CN" altLang="en-US" smtClean="0"/>
              <a:t>2022/12/1</a:t>
            </a:fld>
            <a:endParaRPr lang="zh-CN" altLang="en-US"/>
          </a:p>
        </p:txBody>
      </p:sp>
      <p:sp>
        <p:nvSpPr>
          <p:cNvPr id="6" name="页脚占位符 5">
            <a:extLst>
              <a:ext uri="{FF2B5EF4-FFF2-40B4-BE49-F238E27FC236}">
                <a16:creationId xmlns:a16="http://schemas.microsoft.com/office/drawing/2014/main" id="{67ACF6EB-6634-1CD3-B598-572FAF3FF8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E95F98-6F05-E968-29FD-A06DFF9D1116}"/>
              </a:ext>
            </a:extLst>
          </p:cNvPr>
          <p:cNvSpPr>
            <a:spLocks noGrp="1"/>
          </p:cNvSpPr>
          <p:nvPr>
            <p:ph type="sldNum" sz="quarter" idx="12"/>
          </p:nvPr>
        </p:nvSpPr>
        <p:spPr/>
        <p:txBody>
          <a:body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3861055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90EAEA-693A-0BCD-B956-CA969FD455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1DF2E07-A955-ADF5-CBDC-BE6926A81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3B23C2-A77C-82B0-3C39-DB5BB7DF7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A7AEE-85E2-44B9-A45D-3360F49E4F25}"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11A116FC-3DA0-ECED-1978-4CB3A26CCB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B7E50F4-80E5-875B-C43C-D84E53E1D2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6AE38-C9A7-4114-83B1-97E93CD34201}" type="slidenum">
              <a:rPr lang="zh-CN" altLang="en-US" smtClean="0"/>
              <a:t>‹#›</a:t>
            </a:fld>
            <a:endParaRPr lang="zh-CN" altLang="en-US"/>
          </a:p>
        </p:txBody>
      </p:sp>
    </p:spTree>
    <p:extLst>
      <p:ext uri="{BB962C8B-B14F-4D97-AF65-F5344CB8AC3E}">
        <p14:creationId xmlns:p14="http://schemas.microsoft.com/office/powerpoint/2010/main" val="3498769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6857" y="2196505"/>
            <a:ext cx="11358286"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r>
              <a:rPr lang="zh-CN" altLang="en-US" sz="4800" b="1" dirty="0">
                <a:solidFill>
                  <a:prstClr val="white"/>
                </a:solidFill>
                <a:latin typeface="Calibri" panose="020F0502020204030204"/>
                <a:ea typeface="等线" panose="02010600030101010101" pitchFamily="2" charset="-122"/>
              </a:rPr>
              <a:t>                基于</a:t>
            </a:r>
            <a:r>
              <a:rPr lang="en-US" altLang="zh-CN" sz="4800" b="1" dirty="0">
                <a:solidFill>
                  <a:prstClr val="white"/>
                </a:solidFill>
                <a:latin typeface="Calibri" panose="020F0502020204030204"/>
                <a:ea typeface="等线" panose="02010600030101010101" pitchFamily="2" charset="-122"/>
              </a:rPr>
              <a:t>Out-Of-Distribution</a:t>
            </a:r>
            <a:r>
              <a:rPr lang="zh-CN" altLang="en-US" sz="4800" b="1" dirty="0">
                <a:solidFill>
                  <a:prstClr val="white"/>
                </a:solidFill>
                <a:latin typeface="Calibri" panose="020F0502020204030204"/>
                <a:ea typeface="等线" panose="02010600030101010101" pitchFamily="2" charset="-122"/>
              </a:rPr>
              <a:t>检测</a:t>
            </a:r>
            <a:endParaRPr lang="en-US" altLang="zh-CN" sz="4800" b="1" dirty="0">
              <a:solidFill>
                <a:prstClr val="white"/>
              </a:solidFill>
              <a:latin typeface="Calibri" panose="020F0502020204030204"/>
              <a:ea typeface="等线" panose="02010600030101010101" pitchFamily="2" charset="-122"/>
            </a:endParaRPr>
          </a:p>
          <a:p>
            <a:pPr algn="ctr" defTabSz="913765">
              <a:defRPr/>
            </a:pPr>
            <a:r>
              <a:rPr lang="zh-CN" altLang="en-US" sz="4800" b="1" dirty="0">
                <a:solidFill>
                  <a:prstClr val="white"/>
                </a:solidFill>
                <a:latin typeface="Calibri" panose="020F0502020204030204"/>
                <a:ea typeface="等线" panose="02010600030101010101" pitchFamily="2" charset="-122"/>
              </a:rPr>
              <a:t>            的零样本分类</a:t>
            </a:r>
          </a:p>
        </p:txBody>
      </p:sp>
      <p:sp>
        <p:nvSpPr>
          <p:cNvPr id="12" name="椭圆 11"/>
          <p:cNvSpPr/>
          <p:nvPr/>
        </p:nvSpPr>
        <p:spPr>
          <a:xfrm>
            <a:off x="586321" y="1803653"/>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2">
            <a:extLst>
              <a:ext uri="{BEBA8EAE-BF5A-486C-A8C5-ECC9F3942E4B}">
                <a14:imgProps xmlns:a14="http://schemas.microsoft.com/office/drawing/2010/main">
                  <a14:imgLayer r:embed="rId3">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328150" y="1632549"/>
            <a:ext cx="3140616" cy="2903588"/>
          </a:xfrm>
          <a:prstGeom prst="rect">
            <a:avLst/>
          </a:prstGeom>
        </p:spPr>
      </p:pic>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grpSp>
        <p:nvGrpSpPr>
          <p:cNvPr id="13" name="组合 12"/>
          <p:cNvGrpSpPr/>
          <p:nvPr/>
        </p:nvGrpSpPr>
        <p:grpSpPr>
          <a:xfrm>
            <a:off x="8658681" y="5820757"/>
            <a:ext cx="3028952" cy="960300"/>
            <a:chOff x="4688360" y="5111533"/>
            <a:chExt cx="3028952" cy="960300"/>
          </a:xfrm>
        </p:grpSpPr>
        <p:sp>
          <p:nvSpPr>
            <p:cNvPr id="14" name="椭圆 13"/>
            <p:cNvSpPr/>
            <p:nvPr/>
          </p:nvSpPr>
          <p:spPr>
            <a:xfrm>
              <a:off x="4825750" y="5851669"/>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white"/>
                </a:solidFill>
                <a:latin typeface="Arial" panose="020B0604020202020204"/>
                <a:ea typeface="微软雅黑" panose="020B0503020204020204" pitchFamily="34" charset="-122"/>
              </a:endParaRPr>
            </a:p>
          </p:txBody>
        </p:sp>
        <p:sp>
          <p:nvSpPr>
            <p:cNvPr id="15" name="椭圆 14"/>
            <p:cNvSpPr/>
            <p:nvPr/>
          </p:nvSpPr>
          <p:spPr>
            <a:xfrm>
              <a:off x="7322211" y="5851669"/>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en-US" altLang="zh-CN" kern="0" dirty="0">
                  <a:solidFill>
                    <a:prstClr val="white"/>
                  </a:solidFill>
                  <a:latin typeface="Arial" panose="020B0604020202020204"/>
                  <a:ea typeface="微软雅黑" panose="020B0503020204020204" pitchFamily="34" charset="-122"/>
                </a:rPr>
                <a:t>  </a:t>
              </a:r>
              <a:endParaRPr lang="zh-CN" altLang="en-US" kern="0" dirty="0">
                <a:solidFill>
                  <a:prstClr val="white"/>
                </a:solidFill>
                <a:latin typeface="Arial" panose="020B0604020202020204"/>
                <a:ea typeface="微软雅黑" panose="020B0503020204020204" pitchFamily="34" charset="-122"/>
              </a:endParaRPr>
            </a:p>
          </p:txBody>
        </p:sp>
        <p:sp>
          <p:nvSpPr>
            <p:cNvPr id="16" name="文本占位符 56"/>
            <p:cNvSpPr txBox="1"/>
            <p:nvPr/>
          </p:nvSpPr>
          <p:spPr>
            <a:xfrm>
              <a:off x="5196678" y="5111533"/>
              <a:ext cx="2012315" cy="443865"/>
            </a:xfrm>
            <a:custGeom>
              <a:avLst/>
              <a:gdLst>
                <a:gd name="connsiteX0" fmla="*/ 0 w 1747925"/>
                <a:gd name="connsiteY0" fmla="*/ 176559 h 353120"/>
                <a:gd name="connsiteX1" fmla="*/ 0 w 1747925"/>
                <a:gd name="connsiteY1" fmla="*/ 176560 h 353120"/>
                <a:gd name="connsiteX2" fmla="*/ 0 w 1747925"/>
                <a:gd name="connsiteY2" fmla="*/ 176560 h 353120"/>
                <a:gd name="connsiteX3" fmla="*/ 176560 w 1747925"/>
                <a:gd name="connsiteY3" fmla="*/ 0 h 353120"/>
                <a:gd name="connsiteX4" fmla="*/ 1571365 w 1747925"/>
                <a:gd name="connsiteY4" fmla="*/ 0 h 353120"/>
                <a:gd name="connsiteX5" fmla="*/ 1747925 w 1747925"/>
                <a:gd name="connsiteY5" fmla="*/ 176560 h 353120"/>
                <a:gd name="connsiteX6" fmla="*/ 1747924 w 1747925"/>
                <a:gd name="connsiteY6" fmla="*/ 176560 h 353120"/>
                <a:gd name="connsiteX7" fmla="*/ 1571364 w 1747925"/>
                <a:gd name="connsiteY7" fmla="*/ 353120 h 353120"/>
                <a:gd name="connsiteX8" fmla="*/ 176560 w 1747925"/>
                <a:gd name="connsiteY8" fmla="*/ 353119 h 353120"/>
                <a:gd name="connsiteX9" fmla="*/ 13875 w 1747925"/>
                <a:gd name="connsiteY9" fmla="*/ 245284 h 353120"/>
                <a:gd name="connsiteX10" fmla="*/ 0 w 1747925"/>
                <a:gd name="connsiteY10" fmla="*/ 176560 h 353120"/>
                <a:gd name="connsiteX11" fmla="*/ 13875 w 1747925"/>
                <a:gd name="connsiteY11" fmla="*/ 107835 h 353120"/>
                <a:gd name="connsiteX12" fmla="*/ 176560 w 1747925"/>
                <a:gd name="connsiteY12" fmla="*/ 0 h 35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925" h="353120">
                  <a:moveTo>
                    <a:pt x="0" y="176559"/>
                  </a:moveTo>
                  <a:lnTo>
                    <a:pt x="0" y="176560"/>
                  </a:lnTo>
                  <a:lnTo>
                    <a:pt x="0" y="176560"/>
                  </a:lnTo>
                  <a:close/>
                  <a:moveTo>
                    <a:pt x="176560" y="0"/>
                  </a:moveTo>
                  <a:lnTo>
                    <a:pt x="1571365" y="0"/>
                  </a:lnTo>
                  <a:cubicBezTo>
                    <a:pt x="1668876" y="0"/>
                    <a:pt x="1747925" y="79049"/>
                    <a:pt x="1747925" y="176560"/>
                  </a:cubicBezTo>
                  <a:lnTo>
                    <a:pt x="1747924" y="176560"/>
                  </a:lnTo>
                  <a:cubicBezTo>
                    <a:pt x="1747924" y="274071"/>
                    <a:pt x="1668875" y="353120"/>
                    <a:pt x="1571364" y="353120"/>
                  </a:cubicBezTo>
                  <a:lnTo>
                    <a:pt x="176560" y="353119"/>
                  </a:lnTo>
                  <a:cubicBezTo>
                    <a:pt x="103427" y="353119"/>
                    <a:pt x="40679" y="308654"/>
                    <a:pt x="13875" y="245284"/>
                  </a:cubicBezTo>
                  <a:lnTo>
                    <a:pt x="0" y="176560"/>
                  </a:lnTo>
                  <a:lnTo>
                    <a:pt x="13875" y="107835"/>
                  </a:lnTo>
                  <a:cubicBezTo>
                    <a:pt x="40679" y="44465"/>
                    <a:pt x="103427" y="0"/>
                    <a:pt x="176560" y="0"/>
                  </a:cubicBezTo>
                  <a:close/>
                </a:path>
              </a:pathLst>
            </a:custGeom>
            <a:solidFill>
              <a:srgbClr val="1A78C3"/>
            </a:solidFill>
          </p:spPr>
          <p:txBody>
            <a:bodyPr vert="horz" wrap="square" lIns="91440" tIns="45720" rIns="91440" bIns="45720" rtlCol="0" anchor="ctr" anchorCtr="0">
              <a:noAutofit/>
            </a:bodyPr>
            <a:lstStyle>
              <a:lvl1pPr marL="0" indent="0" algn="ctr" defTabSz="914400" rtl="0" eaLnBrk="1" latinLnBrk="0" hangingPunct="1">
                <a:lnSpc>
                  <a:spcPct val="90000"/>
                </a:lnSpc>
                <a:spcBef>
                  <a:spcPts val="1000"/>
                </a:spcBef>
                <a:buFontTx/>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sym typeface="+mn-ea"/>
                </a:rPr>
                <a:t>汇报人</a:t>
              </a:r>
              <a:r>
                <a:rPr lang="en-US" altLang="zh-CN" dirty="0">
                  <a:sym typeface="+mn-ea"/>
                </a:rPr>
                <a:t>:</a:t>
              </a:r>
              <a:r>
                <a:rPr lang="zh-CN" altLang="en-US" dirty="0">
                  <a:sym typeface="+mn-ea"/>
                </a:rPr>
                <a:t>王歌睿</a:t>
              </a:r>
              <a:endParaRPr lang="zh-CN" altLang="en-US" dirty="0">
                <a:solidFill>
                  <a:sysClr val="window" lastClr="FFFFFF"/>
                </a:solidFill>
                <a:latin typeface="Arial" panose="020B0604020202020204"/>
                <a:ea typeface="微软雅黑" panose="020B0503020204020204" pitchFamily="34" charset="-122"/>
              </a:endParaRPr>
            </a:p>
          </p:txBody>
        </p:sp>
        <p:sp>
          <p:nvSpPr>
            <p:cNvPr id="17" name="文本占位符 13"/>
            <p:cNvSpPr txBox="1"/>
            <p:nvPr/>
          </p:nvSpPr>
          <p:spPr>
            <a:xfrm>
              <a:off x="4688360" y="5555398"/>
              <a:ext cx="3028952" cy="29627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ysClr val="windowText" lastClr="000000"/>
                  </a:solidFill>
                  <a:latin typeface="Arial" panose="020B0604020202020204"/>
                  <a:ea typeface="微软雅黑" panose="020B0503020204020204" pitchFamily="34" charset="-122"/>
                </a:rPr>
                <a:t> 2021 / 12 / 25</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613464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Aligning Seen Latent Representations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3" name="图片 2" descr="图表&#10;&#10;描述已自动生成">
            <a:extLst>
              <a:ext uri="{FF2B5EF4-FFF2-40B4-BE49-F238E27FC236}">
                <a16:creationId xmlns:a16="http://schemas.microsoft.com/office/drawing/2014/main" id="{10783B0F-BAC2-7176-6C3D-41EF3C653CA6}"/>
              </a:ext>
            </a:extLst>
          </p:cNvPr>
          <p:cNvPicPr>
            <a:picLocks noChangeAspect="1"/>
          </p:cNvPicPr>
          <p:nvPr/>
        </p:nvPicPr>
        <p:blipFill rotWithShape="1">
          <a:blip r:embed="rId4">
            <a:extLst>
              <a:ext uri="{28A0092B-C50C-407E-A947-70E740481C1C}">
                <a14:useLocalDpi xmlns:a14="http://schemas.microsoft.com/office/drawing/2010/main" val="0"/>
              </a:ext>
            </a:extLst>
          </a:blip>
          <a:srcRect t="1832" r="6862"/>
          <a:stretch/>
        </p:blipFill>
        <p:spPr>
          <a:xfrm>
            <a:off x="1" y="774063"/>
            <a:ext cx="3815644" cy="2562167"/>
          </a:xfrm>
          <a:prstGeom prst="rect">
            <a:avLst/>
          </a:prstGeom>
        </p:spPr>
      </p:pic>
      <p:pic>
        <p:nvPicPr>
          <p:cNvPr id="4098" name="Picture 2">
            <a:extLst>
              <a:ext uri="{FF2B5EF4-FFF2-40B4-BE49-F238E27FC236}">
                <a16:creationId xmlns:a16="http://schemas.microsoft.com/office/drawing/2014/main" id="{B78B94E4-5DCF-922E-C0C9-E43AC8EF9D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6459" y="829326"/>
            <a:ext cx="7380119" cy="246530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ABD176D-5365-D580-17E3-285FE68339F4}"/>
              </a:ext>
            </a:extLst>
          </p:cNvPr>
          <p:cNvPicPr>
            <a:picLocks noChangeAspect="1"/>
          </p:cNvPicPr>
          <p:nvPr/>
        </p:nvPicPr>
        <p:blipFill>
          <a:blip r:embed="rId6"/>
          <a:stretch>
            <a:fillRect/>
          </a:stretch>
        </p:blipFill>
        <p:spPr>
          <a:xfrm>
            <a:off x="5007356" y="3404439"/>
            <a:ext cx="6790568" cy="3055755"/>
          </a:xfrm>
          <a:prstGeom prst="rect">
            <a:avLst/>
          </a:prstGeom>
        </p:spPr>
      </p:pic>
      <p:pic>
        <p:nvPicPr>
          <p:cNvPr id="6" name="图片 5" descr="文本, 信件&#10;&#10;描述已自动生成">
            <a:extLst>
              <a:ext uri="{FF2B5EF4-FFF2-40B4-BE49-F238E27FC236}">
                <a16:creationId xmlns:a16="http://schemas.microsoft.com/office/drawing/2014/main" id="{9A085D87-98D3-7BAA-041B-DB76EBA1F10D}"/>
              </a:ext>
            </a:extLst>
          </p:cNvPr>
          <p:cNvPicPr>
            <a:picLocks noChangeAspect="1"/>
          </p:cNvPicPr>
          <p:nvPr/>
        </p:nvPicPr>
        <p:blipFill rotWithShape="1">
          <a:blip r:embed="rId7">
            <a:extLst>
              <a:ext uri="{28A0092B-C50C-407E-A947-70E740481C1C}">
                <a14:useLocalDpi xmlns:a14="http://schemas.microsoft.com/office/drawing/2010/main" val="0"/>
              </a:ext>
            </a:extLst>
          </a:blip>
          <a:srcRect b="29267"/>
          <a:stretch/>
        </p:blipFill>
        <p:spPr>
          <a:xfrm>
            <a:off x="394076" y="3336230"/>
            <a:ext cx="4136572" cy="3123964"/>
          </a:xfrm>
          <a:prstGeom prst="rect">
            <a:avLst/>
          </a:prstGeom>
        </p:spPr>
      </p:pic>
    </p:spTree>
    <p:extLst>
      <p:ext uri="{BB962C8B-B14F-4D97-AF65-F5344CB8AC3E}">
        <p14:creationId xmlns:p14="http://schemas.microsoft.com/office/powerpoint/2010/main" val="2250187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627434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Aligning Seen Latent Representations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3" name="图片 2" descr="图示, 示意图&#10;&#10;描述已自动生成">
            <a:extLst>
              <a:ext uri="{FF2B5EF4-FFF2-40B4-BE49-F238E27FC236}">
                <a16:creationId xmlns:a16="http://schemas.microsoft.com/office/drawing/2014/main" id="{95EAD346-381B-F25A-AD93-CE0B83ACD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10" y="1607685"/>
            <a:ext cx="8043152" cy="1301830"/>
          </a:xfrm>
          <a:prstGeom prst="rect">
            <a:avLst/>
          </a:prstGeom>
        </p:spPr>
      </p:pic>
      <p:pic>
        <p:nvPicPr>
          <p:cNvPr id="5" name="图片 4">
            <a:extLst>
              <a:ext uri="{FF2B5EF4-FFF2-40B4-BE49-F238E27FC236}">
                <a16:creationId xmlns:a16="http://schemas.microsoft.com/office/drawing/2014/main" id="{1F07FC21-254A-BDE6-CFD9-98297827D5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10" y="880917"/>
            <a:ext cx="6413500" cy="648054"/>
          </a:xfrm>
          <a:prstGeom prst="rect">
            <a:avLst/>
          </a:prstGeom>
        </p:spPr>
      </p:pic>
      <p:pic>
        <p:nvPicPr>
          <p:cNvPr id="5122" name="Picture 2" descr="稳定、表征丰富的球面变分自编码器">
            <a:extLst>
              <a:ext uri="{FF2B5EF4-FFF2-40B4-BE49-F238E27FC236}">
                <a16:creationId xmlns:a16="http://schemas.microsoft.com/office/drawing/2014/main" id="{035A9A8F-1C0E-32ED-9914-4E2D92268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973" y="3022498"/>
            <a:ext cx="5064852" cy="307508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F4B199B-97BE-F6BC-293F-CCFC3762E507}"/>
              </a:ext>
            </a:extLst>
          </p:cNvPr>
          <p:cNvSpPr txBox="1"/>
          <p:nvPr/>
        </p:nvSpPr>
        <p:spPr>
          <a:xfrm>
            <a:off x="6096000" y="3425877"/>
            <a:ext cx="5229337" cy="2862322"/>
          </a:xfrm>
          <a:prstGeom prst="rect">
            <a:avLst/>
          </a:prstGeom>
          <a:noFill/>
        </p:spPr>
        <p:txBody>
          <a:bodyPr wrap="square">
            <a:spAutoFit/>
          </a:bodyPr>
          <a:lstStyle/>
          <a:p>
            <a:r>
              <a:rPr lang="zh-CN" altLang="en-US" b="0" i="0" dirty="0">
                <a:solidFill>
                  <a:srgbClr val="333333"/>
                </a:solidFill>
                <a:effectLst/>
                <a:latin typeface="Helvetica Neue"/>
              </a:rPr>
              <a:t>在潜在空间中，每个类近似地由</a:t>
            </a:r>
            <a:r>
              <a:rPr lang="en-US" altLang="zh-CN" b="0" i="0" dirty="0">
                <a:solidFill>
                  <a:srgbClr val="333333"/>
                </a:solidFill>
                <a:effectLst/>
                <a:latin typeface="Helvetica Neue"/>
              </a:rPr>
              <a:t>von Mises-Fisher</a:t>
            </a:r>
            <a:r>
              <a:rPr lang="zh-CN" altLang="en-US" b="0" i="0" dirty="0">
                <a:solidFill>
                  <a:srgbClr val="333333"/>
                </a:solidFill>
                <a:effectLst/>
                <a:latin typeface="Helvetica Neue"/>
              </a:rPr>
              <a:t>分布表示，其平均方向可以被视为类中心。使用球</a:t>
            </a:r>
            <a:r>
              <a:rPr lang="zh-CN" altLang="en-US" dirty="0">
                <a:solidFill>
                  <a:srgbClr val="333333"/>
                </a:solidFill>
                <a:latin typeface="Helvetica Neue"/>
              </a:rPr>
              <a:t>面</a:t>
            </a:r>
            <a:r>
              <a:rPr lang="zh-CN" altLang="en-US" b="0" i="0" dirty="0">
                <a:solidFill>
                  <a:srgbClr val="333333"/>
                </a:solidFill>
                <a:effectLst/>
                <a:latin typeface="Helvetica Neue"/>
              </a:rPr>
              <a:t>表示有两个优点。</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首先，可以自然地使用余弦相似度作为距离度量，因为所有潜在变量和类中心都位于单位超球面上。第二，对于任意可见类，很容易找到流形边界。可以根据潜在变量和类中心之间的余弦相似性找到阈值。</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根据</a:t>
            </a:r>
            <a:r>
              <a:rPr lang="zh-CN" altLang="en-US" b="1" i="0" dirty="0">
                <a:solidFill>
                  <a:srgbClr val="FF0000"/>
                </a:solidFill>
                <a:effectLst/>
                <a:latin typeface="Helvetica Neue"/>
              </a:rPr>
              <a:t>类中心</a:t>
            </a:r>
            <a:r>
              <a:rPr lang="zh-CN" altLang="en-US" b="0" i="0" dirty="0">
                <a:solidFill>
                  <a:srgbClr val="333333"/>
                </a:solidFill>
                <a:effectLst/>
                <a:latin typeface="Helvetica Neue"/>
              </a:rPr>
              <a:t>和相应的边界</a:t>
            </a:r>
            <a:r>
              <a:rPr lang="zh-CN" altLang="en-US" dirty="0">
                <a:solidFill>
                  <a:srgbClr val="333333"/>
                </a:solidFill>
                <a:latin typeface="Helvetica Neue"/>
              </a:rPr>
              <a:t>，</a:t>
            </a:r>
            <a:r>
              <a:rPr lang="zh-CN" altLang="en-US" b="0" i="0" dirty="0">
                <a:solidFill>
                  <a:srgbClr val="333333"/>
                </a:solidFill>
                <a:effectLst/>
                <a:latin typeface="Helvetica Neue"/>
              </a:rPr>
              <a:t>可以确定视觉特征是否投影到流形中</a:t>
            </a:r>
            <a:endParaRPr lang="zh-CN" altLang="en-US" dirty="0"/>
          </a:p>
        </p:txBody>
      </p:sp>
    </p:spTree>
    <p:extLst>
      <p:ext uri="{BB962C8B-B14F-4D97-AF65-F5344CB8AC3E}">
        <p14:creationId xmlns:p14="http://schemas.microsoft.com/office/powerpoint/2010/main" val="1042470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Generating Fictitious Classes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3" name="图片 2" descr="图片包含 图示&#10;&#10;描述已自动生成">
            <a:extLst>
              <a:ext uri="{FF2B5EF4-FFF2-40B4-BE49-F238E27FC236}">
                <a16:creationId xmlns:a16="http://schemas.microsoft.com/office/drawing/2014/main" id="{FE77E2E6-D7E1-0826-52A5-D5F1363AC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6190" y="1371313"/>
            <a:ext cx="8124089" cy="3289228"/>
          </a:xfrm>
          <a:prstGeom prst="rect">
            <a:avLst/>
          </a:prstGeom>
        </p:spPr>
      </p:pic>
      <p:pic>
        <p:nvPicPr>
          <p:cNvPr id="4" name="图片 3">
            <a:extLst>
              <a:ext uri="{FF2B5EF4-FFF2-40B4-BE49-F238E27FC236}">
                <a16:creationId xmlns:a16="http://schemas.microsoft.com/office/drawing/2014/main" id="{B87C0E2A-FB67-FC5F-6209-1F8AF30F0AC8}"/>
              </a:ext>
            </a:extLst>
          </p:cNvPr>
          <p:cNvPicPr>
            <a:picLocks noChangeAspect="1"/>
          </p:cNvPicPr>
          <p:nvPr/>
        </p:nvPicPr>
        <p:blipFill>
          <a:blip r:embed="rId5"/>
          <a:stretch>
            <a:fillRect/>
          </a:stretch>
        </p:blipFill>
        <p:spPr>
          <a:xfrm>
            <a:off x="4003659" y="5486687"/>
            <a:ext cx="4629150" cy="533400"/>
          </a:xfrm>
          <a:prstGeom prst="rect">
            <a:avLst/>
          </a:prstGeom>
        </p:spPr>
      </p:pic>
    </p:spTree>
    <p:extLst>
      <p:ext uri="{BB962C8B-B14F-4D97-AF65-F5344CB8AC3E}">
        <p14:creationId xmlns:p14="http://schemas.microsoft.com/office/powerpoint/2010/main" val="2331285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descr="文本&#10;&#10;描述已自动生成">
            <a:extLst>
              <a:ext uri="{FF2B5EF4-FFF2-40B4-BE49-F238E27FC236}">
                <a16:creationId xmlns:a16="http://schemas.microsoft.com/office/drawing/2014/main" id="{EA9B44D5-C153-C42F-1381-66A49C85DD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104" y="2323864"/>
            <a:ext cx="7321475" cy="823298"/>
          </a:xfrm>
          <a:prstGeom prst="rect">
            <a:avLst/>
          </a:prstGeom>
        </p:spPr>
      </p:pic>
      <p:sp>
        <p:nvSpPr>
          <p:cNvPr id="4" name="标题占位符 1">
            <a:extLst>
              <a:ext uri="{FF2B5EF4-FFF2-40B4-BE49-F238E27FC236}">
                <a16:creationId xmlns:a16="http://schemas.microsoft.com/office/drawing/2014/main" id="{204300EF-8489-B9DD-FBFB-37D937426C5B}"/>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Generating Fictitious Classes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6" name="图片 5" descr="文本, 信件&#10;&#10;描述已自动生成">
            <a:extLst>
              <a:ext uri="{FF2B5EF4-FFF2-40B4-BE49-F238E27FC236}">
                <a16:creationId xmlns:a16="http://schemas.microsoft.com/office/drawing/2014/main" id="{24AEF1C2-D4E5-F8FC-2740-107C57DD25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787" y="1032307"/>
            <a:ext cx="7033372" cy="823305"/>
          </a:xfrm>
          <a:prstGeom prst="rect">
            <a:avLst/>
          </a:prstGeom>
        </p:spPr>
      </p:pic>
      <p:pic>
        <p:nvPicPr>
          <p:cNvPr id="8" name="图片 7" descr="电脑屏幕的照片上有字&#10;&#10;低可信度描述已自动生成">
            <a:extLst>
              <a:ext uri="{FF2B5EF4-FFF2-40B4-BE49-F238E27FC236}">
                <a16:creationId xmlns:a16="http://schemas.microsoft.com/office/drawing/2014/main" id="{CD5D801C-22D4-6AFE-AA98-9E28D0A71E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706" y="3060038"/>
            <a:ext cx="7684132" cy="823300"/>
          </a:xfrm>
          <a:prstGeom prst="rect">
            <a:avLst/>
          </a:prstGeom>
        </p:spPr>
      </p:pic>
      <p:pic>
        <p:nvPicPr>
          <p:cNvPr id="10" name="图片 9" descr="文本&#10;&#10;描述已自动生成">
            <a:extLst>
              <a:ext uri="{FF2B5EF4-FFF2-40B4-BE49-F238E27FC236}">
                <a16:creationId xmlns:a16="http://schemas.microsoft.com/office/drawing/2014/main" id="{95E59905-4F30-4F8F-DE7B-15255286EB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118" y="4351563"/>
            <a:ext cx="7641005" cy="1230086"/>
          </a:xfrm>
          <a:prstGeom prst="rect">
            <a:avLst/>
          </a:prstGeom>
        </p:spPr>
      </p:pic>
    </p:spTree>
    <p:extLst>
      <p:ext uri="{BB962C8B-B14F-4D97-AF65-F5344CB8AC3E}">
        <p14:creationId xmlns:p14="http://schemas.microsoft.com/office/powerpoint/2010/main" val="1035381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标题占位符 1">
            <a:extLst>
              <a:ext uri="{FF2B5EF4-FFF2-40B4-BE49-F238E27FC236}">
                <a16:creationId xmlns:a16="http://schemas.microsoft.com/office/drawing/2014/main" id="{8E49230F-AF99-9DD8-58B3-B3E78383387D}"/>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Generating Fictitious Classes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3" name="图片 2">
            <a:extLst>
              <a:ext uri="{FF2B5EF4-FFF2-40B4-BE49-F238E27FC236}">
                <a16:creationId xmlns:a16="http://schemas.microsoft.com/office/drawing/2014/main" id="{33F421B0-FF8A-7541-03FF-8C47E9333C9D}"/>
              </a:ext>
            </a:extLst>
          </p:cNvPr>
          <p:cNvPicPr>
            <a:picLocks noChangeAspect="1"/>
          </p:cNvPicPr>
          <p:nvPr/>
        </p:nvPicPr>
        <p:blipFill rotWithShape="1">
          <a:blip r:embed="rId4"/>
          <a:srcRect l="3030" r="1642"/>
          <a:stretch/>
        </p:blipFill>
        <p:spPr>
          <a:xfrm>
            <a:off x="514960" y="1209884"/>
            <a:ext cx="11003940" cy="4777959"/>
          </a:xfrm>
          <a:prstGeom prst="rect">
            <a:avLst/>
          </a:prstGeom>
        </p:spPr>
      </p:pic>
    </p:spTree>
    <p:extLst>
      <p:ext uri="{BB962C8B-B14F-4D97-AF65-F5344CB8AC3E}">
        <p14:creationId xmlns:p14="http://schemas.microsoft.com/office/powerpoint/2010/main" val="3852105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2F92A259-9675-358B-BA89-A59CDD557F32}"/>
              </a:ext>
            </a:extLst>
          </p:cNvPr>
          <p:cNvPicPr>
            <a:picLocks noChangeAspect="1"/>
          </p:cNvPicPr>
          <p:nvPr/>
        </p:nvPicPr>
        <p:blipFill>
          <a:blip r:embed="rId4"/>
          <a:stretch>
            <a:fillRect/>
          </a:stretch>
        </p:blipFill>
        <p:spPr>
          <a:xfrm>
            <a:off x="5475010" y="1679714"/>
            <a:ext cx="6470503" cy="3782605"/>
          </a:xfrm>
          <a:prstGeom prst="rect">
            <a:avLst/>
          </a:prstGeom>
        </p:spPr>
      </p:pic>
      <p:graphicFrame>
        <p:nvGraphicFramePr>
          <p:cNvPr id="5" name="图表 4">
            <a:extLst>
              <a:ext uri="{FF2B5EF4-FFF2-40B4-BE49-F238E27FC236}">
                <a16:creationId xmlns:a16="http://schemas.microsoft.com/office/drawing/2014/main" id="{4D6AFC0C-DBBF-ED7A-E773-3ED0836BB76E}"/>
              </a:ext>
            </a:extLst>
          </p:cNvPr>
          <p:cNvGraphicFramePr/>
          <p:nvPr>
            <p:extLst>
              <p:ext uri="{D42A27DB-BD31-4B8C-83A1-F6EECF244321}">
                <p14:modId xmlns:p14="http://schemas.microsoft.com/office/powerpoint/2010/main" val="1794067220"/>
              </p:ext>
            </p:extLst>
          </p:nvPr>
        </p:nvGraphicFramePr>
        <p:xfrm>
          <a:off x="929104" y="1532854"/>
          <a:ext cx="4002429" cy="3442232"/>
        </p:xfrm>
        <a:graphic>
          <a:graphicData uri="http://schemas.openxmlformats.org/drawingml/2006/chart">
            <c:chart xmlns:c="http://schemas.openxmlformats.org/drawingml/2006/chart" xmlns:r="http://schemas.openxmlformats.org/officeDocument/2006/relationships" r:id="rId5"/>
          </a:graphicData>
        </a:graphic>
      </p:graphicFrame>
      <p:sp>
        <p:nvSpPr>
          <p:cNvPr id="10" name="标题占位符 1">
            <a:extLst>
              <a:ext uri="{FF2B5EF4-FFF2-40B4-BE49-F238E27FC236}">
                <a16:creationId xmlns:a16="http://schemas.microsoft.com/office/drawing/2014/main" id="{0A46CDD7-55AF-E440-380A-C01E8E4D9A2C}"/>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Generating Fictitious Classes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Tree>
    <p:extLst>
      <p:ext uri="{BB962C8B-B14F-4D97-AF65-F5344CB8AC3E}">
        <p14:creationId xmlns:p14="http://schemas.microsoft.com/office/powerpoint/2010/main" val="2921244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Domain Distinguishment</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3" name="图片 2" descr="钟表的特写&#10;&#10;中度可信度描述已自动生成">
            <a:extLst>
              <a:ext uri="{FF2B5EF4-FFF2-40B4-BE49-F238E27FC236}">
                <a16:creationId xmlns:a16="http://schemas.microsoft.com/office/drawing/2014/main" id="{88A84DB1-FC51-1C0A-F769-269E25D8B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645" y="2032857"/>
            <a:ext cx="5806710" cy="1025440"/>
          </a:xfrm>
          <a:prstGeom prst="rect">
            <a:avLst/>
          </a:prstGeom>
        </p:spPr>
      </p:pic>
      <p:pic>
        <p:nvPicPr>
          <p:cNvPr id="5" name="图片 4" descr="文本, 信件&#10;&#10;描述已自动生成">
            <a:extLst>
              <a:ext uri="{FF2B5EF4-FFF2-40B4-BE49-F238E27FC236}">
                <a16:creationId xmlns:a16="http://schemas.microsoft.com/office/drawing/2014/main" id="{3F4D8316-1EDB-AF3B-CAB6-5A48AF2BC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914" y="4172184"/>
            <a:ext cx="6368490" cy="1042492"/>
          </a:xfrm>
          <a:prstGeom prst="rect">
            <a:avLst/>
          </a:prstGeom>
        </p:spPr>
      </p:pic>
      <p:pic>
        <p:nvPicPr>
          <p:cNvPr id="6" name="图片 5">
            <a:extLst>
              <a:ext uri="{FF2B5EF4-FFF2-40B4-BE49-F238E27FC236}">
                <a16:creationId xmlns:a16="http://schemas.microsoft.com/office/drawing/2014/main" id="{A2A4AAE7-9881-8108-CE5C-1947A5B43CFF}"/>
              </a:ext>
            </a:extLst>
          </p:cNvPr>
          <p:cNvPicPr>
            <a:picLocks noChangeAspect="1"/>
          </p:cNvPicPr>
          <p:nvPr/>
        </p:nvPicPr>
        <p:blipFill>
          <a:blip r:embed="rId6"/>
          <a:stretch>
            <a:fillRect/>
          </a:stretch>
        </p:blipFill>
        <p:spPr>
          <a:xfrm>
            <a:off x="7653336" y="1280349"/>
            <a:ext cx="3395663" cy="3925718"/>
          </a:xfrm>
          <a:prstGeom prst="rect">
            <a:avLst/>
          </a:prstGeom>
        </p:spPr>
      </p:pic>
    </p:spTree>
    <p:extLst>
      <p:ext uri="{BB962C8B-B14F-4D97-AF65-F5344CB8AC3E}">
        <p14:creationId xmlns:p14="http://schemas.microsoft.com/office/powerpoint/2010/main" val="627471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Domain Distinguishment</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4" name="图片 3" descr="图示&#10;&#10;描述已自动生成">
            <a:extLst>
              <a:ext uri="{FF2B5EF4-FFF2-40B4-BE49-F238E27FC236}">
                <a16:creationId xmlns:a16="http://schemas.microsoft.com/office/drawing/2014/main" id="{513E8361-E92B-4BCF-84C2-41D6DB05B1D0}"/>
              </a:ext>
            </a:extLst>
          </p:cNvPr>
          <p:cNvPicPr>
            <a:picLocks noChangeAspect="1"/>
          </p:cNvPicPr>
          <p:nvPr/>
        </p:nvPicPr>
        <p:blipFill rotWithShape="1">
          <a:blip r:embed="rId4">
            <a:extLst>
              <a:ext uri="{28A0092B-C50C-407E-A947-70E740481C1C}">
                <a14:useLocalDpi xmlns:a14="http://schemas.microsoft.com/office/drawing/2010/main" val="0"/>
              </a:ext>
            </a:extLst>
          </a:blip>
          <a:srcRect r="3172"/>
          <a:stretch/>
        </p:blipFill>
        <p:spPr>
          <a:xfrm>
            <a:off x="6167095" y="1443942"/>
            <a:ext cx="5941394" cy="3100607"/>
          </a:xfrm>
          <a:prstGeom prst="rect">
            <a:avLst/>
          </a:prstGeom>
        </p:spPr>
      </p:pic>
      <p:pic>
        <p:nvPicPr>
          <p:cNvPr id="8" name="图片 7" descr="图片包含 文本&#10;&#10;描述已自动生成">
            <a:extLst>
              <a:ext uri="{FF2B5EF4-FFF2-40B4-BE49-F238E27FC236}">
                <a16:creationId xmlns:a16="http://schemas.microsoft.com/office/drawing/2014/main" id="{4FF3B9D9-E484-8A8B-829D-A8B96F0409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347" y="2010205"/>
            <a:ext cx="5561158" cy="642974"/>
          </a:xfrm>
          <a:prstGeom prst="rect">
            <a:avLst/>
          </a:prstGeom>
        </p:spPr>
      </p:pic>
      <p:pic>
        <p:nvPicPr>
          <p:cNvPr id="10" name="图片 9" descr="文本&#10;&#10;中度可信度描述已自动生成">
            <a:extLst>
              <a:ext uri="{FF2B5EF4-FFF2-40B4-BE49-F238E27FC236}">
                <a16:creationId xmlns:a16="http://schemas.microsoft.com/office/drawing/2014/main" id="{73425F61-30AC-BCE1-3745-9F6625F2F7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866" y="3384179"/>
            <a:ext cx="5477639" cy="562053"/>
          </a:xfrm>
          <a:prstGeom prst="rect">
            <a:avLst/>
          </a:prstGeom>
        </p:spPr>
      </p:pic>
    </p:spTree>
    <p:extLst>
      <p:ext uri="{BB962C8B-B14F-4D97-AF65-F5344CB8AC3E}">
        <p14:creationId xmlns:p14="http://schemas.microsoft.com/office/powerpoint/2010/main" val="171163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a:t>
              </a:r>
              <a:r>
                <a:rPr lang="en-US" altLang="zh-CN" sz="1600" i="1" dirty="0">
                  <a:solidFill>
                    <a:prstClr val="white"/>
                  </a:solidFill>
                  <a:latin typeface="微软雅黑" panose="020B0503020204020204" pitchFamily="34" charset="-122"/>
                  <a:ea typeface="微软雅黑" panose="020B0503020204020204" pitchFamily="34" charset="-122"/>
                </a:rPr>
                <a:t>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Experiments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4" name="图片 3" descr="表格&#10;&#10;描述已自动生成">
            <a:extLst>
              <a:ext uri="{FF2B5EF4-FFF2-40B4-BE49-F238E27FC236}">
                <a16:creationId xmlns:a16="http://schemas.microsoft.com/office/drawing/2014/main" id="{0200B061-2F37-096D-86EF-D0FB7DEDC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242" y="826472"/>
            <a:ext cx="9787783" cy="5375195"/>
          </a:xfrm>
          <a:prstGeom prst="rect">
            <a:avLst/>
          </a:prstGeom>
        </p:spPr>
      </p:pic>
    </p:spTree>
    <p:extLst>
      <p:ext uri="{BB962C8B-B14F-4D97-AF65-F5344CB8AC3E}">
        <p14:creationId xmlns:p14="http://schemas.microsoft.com/office/powerpoint/2010/main" val="3654592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a:t>
              </a:r>
              <a:r>
                <a:rPr lang="en-US" altLang="zh-CN" sz="1600" i="1" dirty="0">
                  <a:solidFill>
                    <a:prstClr val="white"/>
                  </a:solidFill>
                  <a:latin typeface="微软雅黑" panose="020B0503020204020204" pitchFamily="34" charset="-122"/>
                  <a:ea typeface="微软雅黑" panose="020B0503020204020204" pitchFamily="34" charset="-122"/>
                </a:rPr>
                <a:t>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Experiments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3" name="图片 2" descr="表格&#10;&#10;描述已自动生成">
            <a:extLst>
              <a:ext uri="{FF2B5EF4-FFF2-40B4-BE49-F238E27FC236}">
                <a16:creationId xmlns:a16="http://schemas.microsoft.com/office/drawing/2014/main" id="{BBF24DED-2C5F-E7C9-DCD0-73AE51784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2309" y="1499040"/>
            <a:ext cx="6325483" cy="4143953"/>
          </a:xfrm>
          <a:prstGeom prst="rect">
            <a:avLst/>
          </a:prstGeom>
        </p:spPr>
      </p:pic>
    </p:spTree>
    <p:extLst>
      <p:ext uri="{BB962C8B-B14F-4D97-AF65-F5344CB8AC3E}">
        <p14:creationId xmlns:p14="http://schemas.microsoft.com/office/powerpoint/2010/main" val="3006097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2EC2AF17-EEA2-40B7-BB80-F7B862F81A03}"/>
              </a:ext>
            </a:extLst>
          </p:cNvPr>
          <p:cNvSpPr/>
          <p:nvPr/>
        </p:nvSpPr>
        <p:spPr>
          <a:xfrm>
            <a:off x="265507" y="867622"/>
            <a:ext cx="11741149" cy="5893427"/>
          </a:xfrm>
          <a:prstGeom prst="rect">
            <a:avLst/>
          </a:prstGeom>
          <a:pattFill prst="wdUpDiag">
            <a:fgClr>
              <a:schemeClr val="bg1">
                <a:lumMod val="95000"/>
              </a:schemeClr>
            </a:fgClr>
            <a:bgClr>
              <a:schemeClr val="bg1"/>
            </a:bgClr>
          </a:patt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a:extLst>
              <a:ext uri="{FF2B5EF4-FFF2-40B4-BE49-F238E27FC236}">
                <a16:creationId xmlns:a16="http://schemas.microsoft.com/office/drawing/2014/main" id="{28E0818D-5756-4B6A-AF29-F5996450247B}"/>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a:extLst>
              <a:ext uri="{FF2B5EF4-FFF2-40B4-BE49-F238E27FC236}">
                <a16:creationId xmlns:a16="http://schemas.microsoft.com/office/drawing/2014/main" id="{2BB70DF9-8F3F-40EA-91DB-AB415BF91062}"/>
              </a:ext>
            </a:extLst>
          </p:cNvPr>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a:extLst>
              <a:ext uri="{FF2B5EF4-FFF2-40B4-BE49-F238E27FC236}">
                <a16:creationId xmlns:a16="http://schemas.microsoft.com/office/drawing/2014/main" id="{590A04F6-F44D-48FB-AD6A-5F527AF2A580}"/>
              </a:ext>
            </a:extLst>
          </p:cNvPr>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0" name="标题占位符 1">
            <a:extLst>
              <a:ext uri="{FF2B5EF4-FFF2-40B4-BE49-F238E27FC236}">
                <a16:creationId xmlns:a16="http://schemas.microsoft.com/office/drawing/2014/main" id="{B99C0245-6531-4066-9754-F895BD8EEC28}"/>
              </a:ext>
            </a:extLst>
          </p:cNvPr>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1" name="标题占位符 1">
            <a:extLst>
              <a:ext uri="{FF2B5EF4-FFF2-40B4-BE49-F238E27FC236}">
                <a16:creationId xmlns:a16="http://schemas.microsoft.com/office/drawing/2014/main" id="{D7CA2C3C-96CC-448E-B9DA-2CB4C6D8E5FB}"/>
              </a:ext>
            </a:extLst>
          </p:cNvPr>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32" name="标题占位符 1">
            <a:extLst>
              <a:ext uri="{FF2B5EF4-FFF2-40B4-BE49-F238E27FC236}">
                <a16:creationId xmlns:a16="http://schemas.microsoft.com/office/drawing/2014/main" id="{698532F5-C117-48D5-8FDC-A801111DC7A8}"/>
              </a:ext>
            </a:extLst>
          </p:cNvPr>
          <p:cNvSpPr txBox="1"/>
          <p:nvPr/>
        </p:nvSpPr>
        <p:spPr>
          <a:xfrm>
            <a:off x="1297947"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目录</a:t>
            </a:r>
          </a:p>
        </p:txBody>
      </p:sp>
      <p:sp>
        <p:nvSpPr>
          <p:cNvPr id="2" name="文本框 1">
            <a:extLst>
              <a:ext uri="{FF2B5EF4-FFF2-40B4-BE49-F238E27FC236}">
                <a16:creationId xmlns:a16="http://schemas.microsoft.com/office/drawing/2014/main" id="{A8B7A8EC-3F68-4573-A951-A6C3F3859649}"/>
              </a:ext>
            </a:extLst>
          </p:cNvPr>
          <p:cNvSpPr txBox="1"/>
          <p:nvPr/>
        </p:nvSpPr>
        <p:spPr>
          <a:xfrm>
            <a:off x="646675" y="1710308"/>
            <a:ext cx="10898650" cy="3539430"/>
          </a:xfrm>
          <a:prstGeom prst="rect">
            <a:avLst/>
          </a:prstGeom>
          <a:noFill/>
        </p:spPr>
        <p:txBody>
          <a:bodyPr wrap="square" rtlCol="0">
            <a:spAutoFit/>
          </a:bodyPr>
          <a:lstStyle/>
          <a:p>
            <a:r>
              <a:rPr lang="en-US" altLang="zh-CN" sz="3200" b="1" dirty="0"/>
              <a:t>1. </a:t>
            </a:r>
            <a:r>
              <a:rPr lang="zh-CN" altLang="en-US" sz="3200" b="1" dirty="0">
                <a:latin typeface="黑体" panose="02010609060101010101" pitchFamily="49" charset="-122"/>
                <a:ea typeface="黑体" panose="02010609060101010101" pitchFamily="49" charset="-122"/>
              </a:rPr>
              <a:t>零样本的定义</a:t>
            </a:r>
            <a:endParaRPr lang="en-US" altLang="zh-CN" sz="1600" b="1" dirty="0">
              <a:latin typeface="黑体" panose="02010609060101010101" pitchFamily="49" charset="-122"/>
              <a:ea typeface="黑体" panose="02010609060101010101" pitchFamily="49" charset="-122"/>
            </a:endParaRPr>
          </a:p>
          <a:p>
            <a:endParaRPr lang="en-US" altLang="zh-CN" sz="3200" b="1" dirty="0"/>
          </a:p>
          <a:p>
            <a:r>
              <a:rPr lang="en-US" altLang="zh-CN" sz="3200" b="1" dirty="0"/>
              <a:t>2.</a:t>
            </a:r>
            <a:r>
              <a:rPr lang="en-US" altLang="zh-CN" sz="3200" b="1" dirty="0">
                <a:solidFill>
                  <a:srgbClr val="FF0000"/>
                </a:solidFill>
              </a:rPr>
              <a:t> </a:t>
            </a:r>
            <a:r>
              <a:rPr lang="zh-CN" altLang="en-US" sz="3200" b="1" dirty="0">
                <a:latin typeface="黑体" panose="02010609060101010101" pitchFamily="49" charset="-122"/>
                <a:ea typeface="黑体" panose="02010609060101010101" pitchFamily="49" charset="-122"/>
              </a:rPr>
              <a:t>零样本中存在的问题</a:t>
            </a:r>
            <a:endParaRPr lang="en-US" altLang="zh-CN" sz="3200" b="1" dirty="0">
              <a:latin typeface="黑体" panose="02010609060101010101" pitchFamily="49" charset="-122"/>
              <a:ea typeface="黑体" panose="02010609060101010101" pitchFamily="49" charset="-122"/>
            </a:endParaRPr>
          </a:p>
          <a:p>
            <a:endParaRPr lang="en-US" altLang="zh-CN" sz="3200" b="1" dirty="0">
              <a:latin typeface="黑体" panose="02010609060101010101" pitchFamily="49" charset="-122"/>
              <a:ea typeface="黑体" panose="02010609060101010101" pitchFamily="49" charset="-122"/>
            </a:endParaRPr>
          </a:p>
          <a:p>
            <a:r>
              <a:rPr lang="en-US" altLang="zh-CN" sz="3200" b="1" dirty="0"/>
              <a:t>3. </a:t>
            </a:r>
            <a:r>
              <a:rPr lang="zh-CN" altLang="en-US" sz="3200" b="1" dirty="0">
                <a:latin typeface="黑体" panose="02010609060101010101" pitchFamily="49" charset="-122"/>
                <a:ea typeface="黑体" panose="02010609060101010101" pitchFamily="49" charset="-122"/>
              </a:rPr>
              <a:t>如何解决（</a:t>
            </a:r>
            <a:r>
              <a:rPr lang="en-US" altLang="zh-CN" sz="3200" b="1" dirty="0">
                <a:latin typeface="黑体" panose="02010609060101010101" pitchFamily="49" charset="-122"/>
                <a:ea typeface="黑体" panose="02010609060101010101" pitchFamily="49" charset="-122"/>
              </a:rPr>
              <a:t>Out-Of-Distribution</a:t>
            </a:r>
            <a:r>
              <a:rPr lang="zh-CN" altLang="en-US" sz="3200" b="1" dirty="0">
                <a:latin typeface="黑体" panose="02010609060101010101" pitchFamily="49" charset="-122"/>
                <a:ea typeface="黑体" panose="02010609060101010101" pitchFamily="49" charset="-122"/>
              </a:rPr>
              <a:t>）</a:t>
            </a:r>
            <a:endParaRPr lang="en-US" altLang="zh-CN" sz="3200" b="1" dirty="0">
              <a:latin typeface="黑体" panose="02010609060101010101" pitchFamily="49" charset="-122"/>
              <a:ea typeface="黑体" panose="02010609060101010101" pitchFamily="49" charset="-122"/>
            </a:endParaRPr>
          </a:p>
          <a:p>
            <a:endParaRPr lang="en-US" altLang="zh-CN" sz="3200" b="1" dirty="0">
              <a:latin typeface="黑体" panose="02010609060101010101" pitchFamily="49" charset="-122"/>
              <a:ea typeface="黑体" panose="02010609060101010101" pitchFamily="49" charset="-122"/>
            </a:endParaRPr>
          </a:p>
          <a:p>
            <a:r>
              <a:rPr lang="en-US" altLang="zh-CN" sz="3200" b="1" dirty="0"/>
              <a:t>4. </a:t>
            </a:r>
            <a:r>
              <a:rPr lang="zh-CN" altLang="en-US" sz="3200" b="1" dirty="0">
                <a:latin typeface="黑体" panose="02010609060101010101" pitchFamily="49" charset="-122"/>
                <a:ea typeface="黑体" panose="02010609060101010101" pitchFamily="49" charset="-122"/>
              </a:rPr>
              <a:t>这一类方法存在的问题</a:t>
            </a:r>
            <a:endParaRPr lang="en-US" altLang="zh-CN" sz="3200" b="1" dirty="0">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0305DA1E-D3E5-4B4D-8A00-5C20FC43D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4342" y="4885567"/>
            <a:ext cx="2826118" cy="1884078"/>
          </a:xfrm>
          <a:prstGeom prst="rect">
            <a:avLst/>
          </a:prstGeom>
          <a:ln>
            <a:noFill/>
          </a:ln>
          <a:effectLst>
            <a:softEdge rad="112500"/>
          </a:effectLst>
        </p:spPr>
      </p:pic>
    </p:spTree>
    <p:extLst>
      <p:ext uri="{BB962C8B-B14F-4D97-AF65-F5344CB8AC3E}">
        <p14:creationId xmlns:p14="http://schemas.microsoft.com/office/powerpoint/2010/main" val="153993437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a:t>
              </a:r>
              <a:r>
                <a:rPr lang="en-US" altLang="zh-CN" sz="1600" i="1" dirty="0">
                  <a:solidFill>
                    <a:prstClr val="white"/>
                  </a:solidFill>
                  <a:latin typeface="微软雅黑" panose="020B0503020204020204" pitchFamily="34" charset="-122"/>
                  <a:ea typeface="微软雅黑" panose="020B0503020204020204" pitchFamily="34" charset="-122"/>
                </a:rPr>
                <a:t>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Experiments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4" name="图片 3" descr="电脑萤幕&#10;&#10;中度可信度描述已自动生成">
            <a:extLst>
              <a:ext uri="{FF2B5EF4-FFF2-40B4-BE49-F238E27FC236}">
                <a16:creationId xmlns:a16="http://schemas.microsoft.com/office/drawing/2014/main" id="{08684910-5D3B-58D8-FF6D-FA99359016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79" y="1975215"/>
            <a:ext cx="11424488" cy="3191603"/>
          </a:xfrm>
          <a:prstGeom prst="rect">
            <a:avLst/>
          </a:prstGeom>
        </p:spPr>
      </p:pic>
    </p:spTree>
    <p:extLst>
      <p:ext uri="{BB962C8B-B14F-4D97-AF65-F5344CB8AC3E}">
        <p14:creationId xmlns:p14="http://schemas.microsoft.com/office/powerpoint/2010/main" val="3826363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总结</a:t>
            </a:r>
          </a:p>
        </p:txBody>
      </p:sp>
      <p:sp>
        <p:nvSpPr>
          <p:cNvPr id="4" name="文本框 3">
            <a:extLst>
              <a:ext uri="{FF2B5EF4-FFF2-40B4-BE49-F238E27FC236}">
                <a16:creationId xmlns:a16="http://schemas.microsoft.com/office/drawing/2014/main" id="{C05D6DBB-9BFA-7426-B71B-C6CF23091F89}"/>
              </a:ext>
            </a:extLst>
          </p:cNvPr>
          <p:cNvSpPr txBox="1"/>
          <p:nvPr/>
        </p:nvSpPr>
        <p:spPr>
          <a:xfrm>
            <a:off x="307975" y="1721457"/>
            <a:ext cx="6238875" cy="2677656"/>
          </a:xfrm>
          <a:prstGeom prst="rect">
            <a:avLst/>
          </a:prstGeom>
          <a:noFill/>
        </p:spPr>
        <p:txBody>
          <a:bodyPr wrap="square" rtlCol="0">
            <a:spAutoFit/>
          </a:bodyPr>
          <a:lstStyle/>
          <a:p>
            <a:pPr marL="342900" indent="-342900">
              <a:buAutoNum type="arabicPeriod"/>
            </a:pPr>
            <a:r>
              <a:rPr lang="zh-CN" altLang="en-US" sz="2400" dirty="0"/>
              <a:t>复杂</a:t>
            </a:r>
            <a:endParaRPr lang="en-US" altLang="zh-CN" sz="2400" dirty="0"/>
          </a:p>
          <a:p>
            <a:pPr marL="342900" indent="-342900">
              <a:buAutoNum type="arabicPeriod"/>
            </a:pPr>
            <a:endParaRPr lang="en-US" altLang="zh-CN" sz="2400" dirty="0"/>
          </a:p>
          <a:p>
            <a:pPr marL="342900" indent="-342900">
              <a:buAutoNum type="arabicPeriod"/>
            </a:pPr>
            <a:r>
              <a:rPr lang="en-US" altLang="zh-CN" sz="2400" dirty="0" err="1"/>
              <a:t>vMF</a:t>
            </a:r>
            <a:r>
              <a:rPr lang="en-US" altLang="zh-CN" sz="2400" dirty="0"/>
              <a:t> + OOD</a:t>
            </a:r>
          </a:p>
          <a:p>
            <a:pPr marL="342900" indent="-342900">
              <a:buAutoNum type="arabicPeriod"/>
            </a:pPr>
            <a:endParaRPr lang="en-US" altLang="zh-CN" sz="2400" dirty="0"/>
          </a:p>
          <a:p>
            <a:pPr marL="342900" indent="-342900">
              <a:buAutoNum type="arabicPeriod"/>
            </a:pPr>
            <a:r>
              <a:rPr lang="en-US" altLang="zh-CN" sz="2400" dirty="0"/>
              <a:t>Fictious Class </a:t>
            </a:r>
            <a:r>
              <a:rPr lang="zh-CN" altLang="en-US" sz="2400" dirty="0"/>
              <a:t>？ </a:t>
            </a:r>
            <a:r>
              <a:rPr lang="en-US" altLang="zh-CN" sz="2400" dirty="0"/>
              <a:t>Unseen Class </a:t>
            </a:r>
            <a:r>
              <a:rPr lang="zh-CN" altLang="en-US" sz="2400" dirty="0"/>
              <a:t>！</a:t>
            </a:r>
            <a:endParaRPr lang="en-US" altLang="zh-CN" sz="2400" dirty="0"/>
          </a:p>
          <a:p>
            <a:pPr marL="342900" indent="-342900">
              <a:buAutoNum type="arabicPeriod"/>
            </a:pPr>
            <a:endParaRPr lang="en-US" altLang="zh-CN" sz="2400" dirty="0"/>
          </a:p>
          <a:p>
            <a:pPr marL="342900" indent="-342900">
              <a:buAutoNum type="arabicPeriod"/>
            </a:pPr>
            <a:r>
              <a:rPr lang="zh-CN" altLang="en-US" sz="2400" dirty="0"/>
              <a:t>没有解决的问题（生成与</a:t>
            </a:r>
            <a:r>
              <a:rPr lang="en-US" altLang="zh-CN" sz="2400" dirty="0"/>
              <a:t>Unseen Domain</a:t>
            </a:r>
            <a:r>
              <a:rPr lang="zh-CN" altLang="en-US" sz="2400" dirty="0"/>
              <a:t>）</a:t>
            </a:r>
          </a:p>
        </p:txBody>
      </p:sp>
      <p:sp>
        <p:nvSpPr>
          <p:cNvPr id="5" name="文本框 4">
            <a:extLst>
              <a:ext uri="{FF2B5EF4-FFF2-40B4-BE49-F238E27FC236}">
                <a16:creationId xmlns:a16="http://schemas.microsoft.com/office/drawing/2014/main" id="{6552887E-2CE7-8289-AFE3-0909A27BE890}"/>
              </a:ext>
            </a:extLst>
          </p:cNvPr>
          <p:cNvSpPr txBox="1"/>
          <p:nvPr/>
        </p:nvSpPr>
        <p:spPr>
          <a:xfrm>
            <a:off x="6679660" y="3105834"/>
            <a:ext cx="5426075" cy="646331"/>
          </a:xfrm>
          <a:prstGeom prst="rect">
            <a:avLst/>
          </a:prstGeom>
          <a:noFill/>
        </p:spPr>
        <p:txBody>
          <a:bodyPr wrap="square">
            <a:spAutoFit/>
          </a:bodyPr>
          <a:lstStyle/>
          <a:p>
            <a:r>
              <a:rPr lang="en-US" altLang="zh-CN" dirty="0"/>
              <a:t>Notably, we formulate L(G, E) only using the semantic descriptors of seen classes.</a:t>
            </a:r>
            <a:endParaRPr lang="zh-CN" altLang="en-US" dirty="0"/>
          </a:p>
        </p:txBody>
      </p:sp>
      <p:cxnSp>
        <p:nvCxnSpPr>
          <p:cNvPr id="7" name="直接箭头连接符 6">
            <a:extLst>
              <a:ext uri="{FF2B5EF4-FFF2-40B4-BE49-F238E27FC236}">
                <a16:creationId xmlns:a16="http://schemas.microsoft.com/office/drawing/2014/main" id="{EC8709B4-C555-2D45-2B10-B8B63AB9786F}"/>
              </a:ext>
            </a:extLst>
          </p:cNvPr>
          <p:cNvCxnSpPr>
            <a:cxnSpLocks/>
            <a:endCxn id="5" idx="1"/>
          </p:cNvCxnSpPr>
          <p:nvPr/>
        </p:nvCxnSpPr>
        <p:spPr>
          <a:xfrm>
            <a:off x="5171535" y="3429000"/>
            <a:ext cx="15081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72368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下一步</a:t>
            </a:r>
          </a:p>
        </p:txBody>
      </p:sp>
      <p:sp>
        <p:nvSpPr>
          <p:cNvPr id="4" name="文本框 3">
            <a:extLst>
              <a:ext uri="{FF2B5EF4-FFF2-40B4-BE49-F238E27FC236}">
                <a16:creationId xmlns:a16="http://schemas.microsoft.com/office/drawing/2014/main" id="{3C32E9A4-78D8-6DB7-9185-AA0B05FFB51F}"/>
              </a:ext>
            </a:extLst>
          </p:cNvPr>
          <p:cNvSpPr txBox="1"/>
          <p:nvPr/>
        </p:nvSpPr>
        <p:spPr>
          <a:xfrm>
            <a:off x="1562171" y="1227475"/>
            <a:ext cx="9054958" cy="369332"/>
          </a:xfrm>
          <a:prstGeom prst="rect">
            <a:avLst/>
          </a:prstGeom>
          <a:noFill/>
        </p:spPr>
        <p:txBody>
          <a:bodyPr wrap="square">
            <a:spAutoFit/>
          </a:bodyPr>
          <a:lstStyle/>
          <a:p>
            <a:r>
              <a:rPr lang="zh-CN" altLang="en-US" b="1" dirty="0"/>
              <a:t>如何保证模型在 </a:t>
            </a:r>
            <a:r>
              <a:rPr lang="en-US" altLang="zh-CN" b="1" dirty="0"/>
              <a:t>Seen </a:t>
            </a:r>
            <a:r>
              <a:rPr lang="zh-CN" altLang="en-US" b="1" dirty="0"/>
              <a:t>上学到的 表征</a:t>
            </a:r>
            <a:r>
              <a:rPr lang="en-US" altLang="zh-CN" b="1" dirty="0"/>
              <a:t>/</a:t>
            </a:r>
            <a:r>
              <a:rPr lang="zh-CN" altLang="en-US" b="1" dirty="0"/>
              <a:t>嵌入空间 的 </a:t>
            </a:r>
            <a:r>
              <a:rPr lang="en-US" altLang="zh-CN" b="1" dirty="0"/>
              <a:t>discriminability </a:t>
            </a:r>
            <a:r>
              <a:rPr lang="zh-CN" altLang="en-US" b="1" dirty="0"/>
              <a:t>能够迁移到 </a:t>
            </a:r>
            <a:r>
              <a:rPr lang="en-US" altLang="zh-CN" b="1" dirty="0"/>
              <a:t>Unseen</a:t>
            </a:r>
            <a:r>
              <a:rPr lang="zh-CN" altLang="en-US" b="1" dirty="0"/>
              <a:t>？</a:t>
            </a:r>
            <a:endParaRPr lang="zh-CN" altLang="en-US" sz="1800" b="1" dirty="0"/>
          </a:p>
        </p:txBody>
      </p:sp>
      <p:sp>
        <p:nvSpPr>
          <p:cNvPr id="5" name="文本框 4">
            <a:extLst>
              <a:ext uri="{FF2B5EF4-FFF2-40B4-BE49-F238E27FC236}">
                <a16:creationId xmlns:a16="http://schemas.microsoft.com/office/drawing/2014/main" id="{C5702641-EAF2-121B-E84A-4A821D6A3566}"/>
              </a:ext>
            </a:extLst>
          </p:cNvPr>
          <p:cNvSpPr txBox="1"/>
          <p:nvPr/>
        </p:nvSpPr>
        <p:spPr>
          <a:xfrm>
            <a:off x="2003425" y="2260036"/>
            <a:ext cx="8207375" cy="3416320"/>
          </a:xfrm>
          <a:prstGeom prst="rect">
            <a:avLst/>
          </a:prstGeom>
          <a:noFill/>
        </p:spPr>
        <p:txBody>
          <a:bodyPr wrap="square" rtlCol="0">
            <a:spAutoFit/>
          </a:bodyPr>
          <a:lstStyle/>
          <a:p>
            <a:endParaRPr lang="en-US" altLang="zh-CN" sz="2400" dirty="0"/>
          </a:p>
          <a:p>
            <a:pPr marL="342900" indent="-342900">
              <a:buFontTx/>
              <a:buAutoNum type="arabicPeriod"/>
            </a:pPr>
            <a:r>
              <a:rPr lang="en-US" altLang="zh-CN" sz="2400" dirty="0"/>
              <a:t>Metric Learning Loss</a:t>
            </a:r>
          </a:p>
          <a:p>
            <a:pPr marL="342900" indent="-342900">
              <a:buAutoNum type="arabicPeriod"/>
            </a:pPr>
            <a:endParaRPr lang="en-US" altLang="zh-CN" sz="2400" dirty="0"/>
          </a:p>
          <a:p>
            <a:pPr marL="342900" indent="-342900">
              <a:buAutoNum type="arabicPeriod"/>
            </a:pPr>
            <a:r>
              <a:rPr lang="en-US" altLang="zh-CN" sz="2400" dirty="0"/>
              <a:t>Supervised Contrastive Learning Loss </a:t>
            </a:r>
            <a:r>
              <a:rPr lang="zh-CN" altLang="en-US" sz="2400" dirty="0"/>
              <a:t> </a:t>
            </a:r>
            <a:r>
              <a:rPr lang="en-US" altLang="zh-CN" sz="2400" dirty="0"/>
              <a:t>&gt; Linear </a:t>
            </a:r>
            <a:r>
              <a:rPr lang="en-US" altLang="zh-CN" sz="2400" dirty="0" err="1"/>
              <a:t>Softmax</a:t>
            </a:r>
            <a:endParaRPr lang="en-US" altLang="zh-CN" sz="2400" dirty="0"/>
          </a:p>
          <a:p>
            <a:pPr marL="342900" indent="-342900">
              <a:buAutoNum type="arabicPeriod"/>
            </a:pPr>
            <a:endParaRPr lang="en-US" altLang="zh-CN" sz="2400" dirty="0"/>
          </a:p>
          <a:p>
            <a:pPr marL="342900" indent="-342900">
              <a:buAutoNum type="arabicPeriod"/>
            </a:pPr>
            <a:r>
              <a:rPr lang="en-US" altLang="zh-CN" sz="2400" dirty="0" err="1"/>
              <a:t>SupCon</a:t>
            </a:r>
            <a:r>
              <a:rPr lang="en-US" altLang="zh-CN" sz="2400" dirty="0"/>
              <a:t> </a:t>
            </a:r>
            <a:r>
              <a:rPr lang="zh-CN" altLang="en-US" sz="2400" dirty="0"/>
              <a:t>结合 </a:t>
            </a:r>
            <a:r>
              <a:rPr lang="en-US" altLang="zh-CN" sz="2400" dirty="0" err="1"/>
              <a:t>vMF</a:t>
            </a:r>
            <a:endParaRPr lang="en-US" altLang="zh-CN" sz="2400" dirty="0"/>
          </a:p>
          <a:p>
            <a:pPr marL="342900" indent="-342900">
              <a:buAutoNum type="arabicPeriod"/>
            </a:pPr>
            <a:endParaRPr lang="en-US" altLang="zh-CN" sz="2400" dirty="0"/>
          </a:p>
          <a:p>
            <a:pPr marL="342900" indent="-342900">
              <a:buAutoNum type="arabicPeriod"/>
            </a:pPr>
            <a:r>
              <a:rPr lang="en-US" altLang="zh-CN" sz="2400" dirty="0" err="1"/>
              <a:t>SupCon</a:t>
            </a:r>
            <a:r>
              <a:rPr lang="en-US" altLang="zh-CN" sz="2400" dirty="0"/>
              <a:t> + Proxy or Prototype  ---&gt; OOD</a:t>
            </a:r>
          </a:p>
          <a:p>
            <a:pPr marL="342900" indent="-342900">
              <a:buAutoNum type="arabicPeriod"/>
            </a:pPr>
            <a:endParaRPr lang="en-US" altLang="zh-CN" sz="2400" dirty="0"/>
          </a:p>
        </p:txBody>
      </p:sp>
    </p:spTree>
    <p:extLst>
      <p:ext uri="{BB962C8B-B14F-4D97-AF65-F5344CB8AC3E}">
        <p14:creationId xmlns:p14="http://schemas.microsoft.com/office/powerpoint/2010/main" val="99196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59" y="159727"/>
            <a:ext cx="7997045"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Conventional / Generalized Zero-Shot Learning</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2" name="AutoShape 2" descr="Usual method in zero-shot learning. Attribute lacking of enough ability...  | Download Scientific Diagram">
            <a:extLst>
              <a:ext uri="{FF2B5EF4-FFF2-40B4-BE49-F238E27FC236}">
                <a16:creationId xmlns:a16="http://schemas.microsoft.com/office/drawing/2014/main" id="{EADD1E98-56C5-62FA-D9B6-679425AB2B5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5" descr="image-20221201221136956">
            <a:extLst>
              <a:ext uri="{FF2B5EF4-FFF2-40B4-BE49-F238E27FC236}">
                <a16:creationId xmlns:a16="http://schemas.microsoft.com/office/drawing/2014/main" id="{5DBC889E-0013-8FF7-EB41-838604D8719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7" descr="img">
            <a:extLst>
              <a:ext uri="{FF2B5EF4-FFF2-40B4-BE49-F238E27FC236}">
                <a16:creationId xmlns:a16="http://schemas.microsoft.com/office/drawing/2014/main" id="{B6104770-11C3-369B-E1D7-493FA672EDE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3" name="Picture 9">
            <a:extLst>
              <a:ext uri="{FF2B5EF4-FFF2-40B4-BE49-F238E27FC236}">
                <a16:creationId xmlns:a16="http://schemas.microsoft.com/office/drawing/2014/main" id="{61EAC3C5-5223-04AC-6318-85D72E0F0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483" y="1211116"/>
            <a:ext cx="8339833" cy="267439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67A5BFB2-62A0-B962-C0D5-7125364BB43D}"/>
              </a:ext>
            </a:extLst>
          </p:cNvPr>
          <p:cNvSpPr txBox="1"/>
          <p:nvPr/>
        </p:nvSpPr>
        <p:spPr>
          <a:xfrm>
            <a:off x="1305081" y="4109276"/>
            <a:ext cx="10191437" cy="2308324"/>
          </a:xfrm>
          <a:prstGeom prst="rect">
            <a:avLst/>
          </a:prstGeom>
          <a:noFill/>
        </p:spPr>
        <p:txBody>
          <a:bodyPr wrap="square">
            <a:spAutoFit/>
          </a:bodyPr>
          <a:lstStyle/>
          <a:p>
            <a:r>
              <a:rPr lang="zh-CN" altLang="en-US" sz="2400" b="0" i="0" dirty="0">
                <a:solidFill>
                  <a:srgbClr val="121212"/>
                </a:solidFill>
                <a:effectLst/>
                <a:latin typeface="-apple-system"/>
              </a:rPr>
              <a:t>假设一个人从来没有见过</a:t>
            </a:r>
            <a:r>
              <a:rPr lang="zh-CN" altLang="en-US" sz="2400" b="1" i="0" dirty="0">
                <a:solidFill>
                  <a:srgbClr val="FF0000"/>
                </a:solidFill>
                <a:effectLst/>
                <a:latin typeface="-apple-system"/>
              </a:rPr>
              <a:t>斑马</a:t>
            </a:r>
            <a:r>
              <a:rPr lang="zh-CN" altLang="en-US" sz="2400" b="0" i="0" dirty="0">
                <a:solidFill>
                  <a:srgbClr val="121212"/>
                </a:solidFill>
                <a:effectLst/>
                <a:latin typeface="-apple-system"/>
              </a:rPr>
              <a:t>这种动物，即斑马对这个人来说是未见类别，但他知道斑马是一种身上有着像</a:t>
            </a:r>
            <a:r>
              <a:rPr lang="zh-CN" altLang="en-US" sz="2400" b="1" i="0" dirty="0">
                <a:solidFill>
                  <a:schemeClr val="accent1">
                    <a:lumMod val="75000"/>
                  </a:schemeClr>
                </a:solidFill>
                <a:effectLst/>
                <a:latin typeface="-apple-system"/>
              </a:rPr>
              <a:t>熊猫</a:t>
            </a:r>
            <a:r>
              <a:rPr lang="zh-CN" altLang="en-US" sz="2400" b="0" i="0" dirty="0">
                <a:solidFill>
                  <a:srgbClr val="121212"/>
                </a:solidFill>
                <a:effectLst/>
                <a:latin typeface="-apple-system"/>
              </a:rPr>
              <a:t>一样的</a:t>
            </a:r>
            <a:r>
              <a:rPr lang="zh-CN" altLang="en-US" sz="2400" b="1" i="0" dirty="0">
                <a:solidFill>
                  <a:schemeClr val="accent6">
                    <a:lumMod val="75000"/>
                  </a:schemeClr>
                </a:solidFill>
                <a:effectLst/>
                <a:latin typeface="-apple-system"/>
              </a:rPr>
              <a:t>黑白颜色</a:t>
            </a:r>
            <a:r>
              <a:rPr lang="zh-CN" altLang="en-US" sz="2400" b="0" i="0" dirty="0">
                <a:solidFill>
                  <a:srgbClr val="121212"/>
                </a:solidFill>
                <a:effectLst/>
                <a:latin typeface="-apple-system"/>
              </a:rPr>
              <a:t>的、像</a:t>
            </a:r>
            <a:r>
              <a:rPr lang="zh-CN" altLang="en-US" sz="2400" b="1" i="0" dirty="0">
                <a:solidFill>
                  <a:schemeClr val="accent1">
                    <a:lumMod val="75000"/>
                  </a:schemeClr>
                </a:solidFill>
                <a:effectLst/>
                <a:latin typeface="-apple-system"/>
              </a:rPr>
              <a:t>老虎</a:t>
            </a:r>
            <a:r>
              <a:rPr lang="zh-CN" altLang="en-US" sz="2400" b="0" i="0" dirty="0">
                <a:solidFill>
                  <a:srgbClr val="121212"/>
                </a:solidFill>
                <a:effectLst/>
                <a:latin typeface="-apple-system"/>
              </a:rPr>
              <a:t>一样的</a:t>
            </a:r>
            <a:r>
              <a:rPr lang="zh-CN" altLang="en-US" sz="2400" b="1" i="0" dirty="0">
                <a:solidFill>
                  <a:schemeClr val="accent6">
                    <a:lumMod val="75000"/>
                  </a:schemeClr>
                </a:solidFill>
                <a:effectLst/>
                <a:latin typeface="-apple-system"/>
              </a:rPr>
              <a:t>条纹</a:t>
            </a:r>
            <a:r>
              <a:rPr lang="zh-CN" altLang="en-US" sz="2400" b="0" i="0" dirty="0">
                <a:solidFill>
                  <a:srgbClr val="121212"/>
                </a:solidFill>
                <a:effectLst/>
                <a:latin typeface="-apple-system"/>
              </a:rPr>
              <a:t>的、</a:t>
            </a:r>
            <a:r>
              <a:rPr lang="zh-CN" altLang="en-US" sz="2400" b="1" i="0" dirty="0">
                <a:solidFill>
                  <a:schemeClr val="accent6">
                    <a:lumMod val="75000"/>
                  </a:schemeClr>
                </a:solidFill>
                <a:effectLst/>
                <a:latin typeface="-apple-system"/>
              </a:rPr>
              <a:t>外形</a:t>
            </a:r>
            <a:r>
              <a:rPr lang="zh-CN" altLang="en-US" sz="2400" b="0" i="0" dirty="0">
                <a:solidFill>
                  <a:srgbClr val="121212"/>
                </a:solidFill>
                <a:effectLst/>
                <a:latin typeface="-apple-system"/>
              </a:rPr>
              <a:t>像</a:t>
            </a:r>
            <a:r>
              <a:rPr lang="zh-CN" altLang="en-US" sz="2400" b="1" i="0" dirty="0">
                <a:solidFill>
                  <a:schemeClr val="accent1">
                    <a:lumMod val="75000"/>
                  </a:schemeClr>
                </a:solidFill>
                <a:effectLst/>
                <a:latin typeface="-apple-system"/>
              </a:rPr>
              <a:t>马</a:t>
            </a:r>
            <a:r>
              <a:rPr lang="zh-CN" altLang="en-US" sz="2400" b="0" i="0" dirty="0">
                <a:solidFill>
                  <a:srgbClr val="121212"/>
                </a:solidFill>
                <a:effectLst/>
                <a:latin typeface="-apple-system"/>
              </a:rPr>
              <a:t>的动物，即</a:t>
            </a:r>
            <a:r>
              <a:rPr lang="zh-CN" altLang="en-US" sz="2400" b="1" i="0" dirty="0">
                <a:solidFill>
                  <a:schemeClr val="accent1">
                    <a:lumMod val="75000"/>
                  </a:schemeClr>
                </a:solidFill>
                <a:effectLst/>
                <a:latin typeface="-apple-system"/>
              </a:rPr>
              <a:t>熊猫</a:t>
            </a:r>
            <a:r>
              <a:rPr lang="zh-CN" altLang="en-US" sz="2400" b="0" i="0" dirty="0">
                <a:solidFill>
                  <a:srgbClr val="121212"/>
                </a:solidFill>
                <a:effectLst/>
                <a:latin typeface="-apple-system"/>
              </a:rPr>
              <a:t>、</a:t>
            </a:r>
            <a:r>
              <a:rPr lang="zh-CN" altLang="en-US" sz="2400" b="1" i="0" dirty="0">
                <a:solidFill>
                  <a:schemeClr val="accent1">
                    <a:lumMod val="75000"/>
                  </a:schemeClr>
                </a:solidFill>
                <a:effectLst/>
                <a:latin typeface="-apple-system"/>
              </a:rPr>
              <a:t>老虎</a:t>
            </a:r>
            <a:r>
              <a:rPr lang="zh-CN" altLang="en-US" sz="2400" b="0" i="0" dirty="0">
                <a:solidFill>
                  <a:srgbClr val="121212"/>
                </a:solidFill>
                <a:effectLst/>
                <a:latin typeface="-apple-system"/>
              </a:rPr>
              <a:t>、</a:t>
            </a:r>
            <a:r>
              <a:rPr lang="zh-CN" altLang="en-US" sz="2400" b="1" i="0" dirty="0">
                <a:solidFill>
                  <a:schemeClr val="accent1">
                    <a:lumMod val="75000"/>
                  </a:schemeClr>
                </a:solidFill>
                <a:effectLst/>
                <a:latin typeface="-apple-system"/>
              </a:rPr>
              <a:t>马</a:t>
            </a:r>
            <a:r>
              <a:rPr lang="zh-CN" altLang="en-US" sz="2400" b="0" i="0" dirty="0">
                <a:solidFill>
                  <a:srgbClr val="121212"/>
                </a:solidFill>
                <a:effectLst/>
                <a:latin typeface="-apple-system"/>
              </a:rPr>
              <a:t>是已见类别。那么当他第一次看到斑马的时候</a:t>
            </a:r>
            <a:r>
              <a:rPr lang="en-US" altLang="zh-CN" sz="2400" b="0" i="0" dirty="0">
                <a:solidFill>
                  <a:srgbClr val="121212"/>
                </a:solidFill>
                <a:effectLst/>
                <a:latin typeface="-apple-system"/>
              </a:rPr>
              <a:t>, </a:t>
            </a:r>
            <a:r>
              <a:rPr lang="zh-CN" altLang="en-US" sz="2400" b="0" i="0" dirty="0">
                <a:solidFill>
                  <a:srgbClr val="121212"/>
                </a:solidFill>
                <a:effectLst/>
                <a:latin typeface="-apple-system"/>
              </a:rPr>
              <a:t>可以通过先验知识和</a:t>
            </a:r>
            <a:r>
              <a:rPr lang="zh-CN" altLang="en-US" sz="2400" b="1" i="0" dirty="0">
                <a:solidFill>
                  <a:schemeClr val="accent1">
                    <a:lumMod val="75000"/>
                  </a:schemeClr>
                </a:solidFill>
                <a:effectLst/>
                <a:latin typeface="-apple-system"/>
              </a:rPr>
              <a:t>已见类</a:t>
            </a:r>
            <a:r>
              <a:rPr lang="zh-CN" altLang="en-US" sz="2400" b="0" i="0" dirty="0">
                <a:solidFill>
                  <a:srgbClr val="121212"/>
                </a:solidFill>
                <a:effectLst/>
                <a:latin typeface="-apple-system"/>
              </a:rPr>
              <a:t>，识别出这是斑马。人类通过</a:t>
            </a:r>
            <a:r>
              <a:rPr lang="zh-CN" altLang="en-US" sz="2400" b="1" i="0" dirty="0">
                <a:solidFill>
                  <a:schemeClr val="accent6">
                    <a:lumMod val="75000"/>
                  </a:schemeClr>
                </a:solidFill>
                <a:effectLst/>
                <a:latin typeface="-apple-system"/>
              </a:rPr>
              <a:t>语义知识</a:t>
            </a:r>
            <a:r>
              <a:rPr lang="zh-CN" altLang="en-US" sz="2400" b="0" i="0" dirty="0">
                <a:solidFill>
                  <a:srgbClr val="121212"/>
                </a:solidFill>
                <a:effectLst/>
                <a:latin typeface="-apple-system"/>
              </a:rPr>
              <a:t>作为辅助信息，识别了</a:t>
            </a:r>
            <a:r>
              <a:rPr lang="zh-CN" altLang="en-US" sz="2400" b="1" i="0" dirty="0">
                <a:solidFill>
                  <a:srgbClr val="FF0000"/>
                </a:solidFill>
                <a:effectLst/>
                <a:latin typeface="-apple-system"/>
              </a:rPr>
              <a:t>未见类</a:t>
            </a:r>
            <a:r>
              <a:rPr lang="zh-CN" altLang="en-US" sz="2400" b="0" i="0" dirty="0">
                <a:solidFill>
                  <a:srgbClr val="121212"/>
                </a:solidFill>
                <a:effectLst/>
                <a:latin typeface="-apple-system"/>
              </a:rPr>
              <a:t>，零样本学习也正是基于这样的思想、基于人类学习过程，进行算法的研究。</a:t>
            </a:r>
            <a:endParaRPr lang="zh-CN" altLang="en-US" sz="2400" dirty="0"/>
          </a:p>
        </p:txBody>
      </p:sp>
    </p:spTree>
    <p:extLst>
      <p:ext uri="{BB962C8B-B14F-4D97-AF65-F5344CB8AC3E}">
        <p14:creationId xmlns:p14="http://schemas.microsoft.com/office/powerpoint/2010/main" val="4015657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59" y="159727"/>
            <a:ext cx="7997045"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Conventional / Generalized Zero-Shot Learning</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3" name="图片 2" descr="日程表&#10;&#10;描述已自动生成">
            <a:extLst>
              <a:ext uri="{FF2B5EF4-FFF2-40B4-BE49-F238E27FC236}">
                <a16:creationId xmlns:a16="http://schemas.microsoft.com/office/drawing/2014/main" id="{831D3B63-2EDC-A1EB-0C2E-A55285368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4011" y="788544"/>
            <a:ext cx="7451277" cy="4338837"/>
          </a:xfrm>
          <a:prstGeom prst="rect">
            <a:avLst/>
          </a:prstGeom>
        </p:spPr>
      </p:pic>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397554D4-E374-9AB1-538D-95B985C39A4E}"/>
                  </a:ext>
                </a:extLst>
              </p:cNvPr>
              <p:cNvSpPr txBox="1"/>
              <p:nvPr/>
            </p:nvSpPr>
            <p:spPr>
              <a:xfrm>
                <a:off x="2809631" y="5238690"/>
                <a:ext cx="212481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𝑋</m:t>
                          </m:r>
                        </m:e>
                        <m:sup>
                          <m:r>
                            <a:rPr lang="en-US" altLang="zh-CN" sz="2400" b="0" i="1" smtClean="0">
                              <a:latin typeface="Cambria Math" panose="02040503050406030204" pitchFamily="18" charset="0"/>
                            </a:rPr>
                            <m:t>𝑠</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𝑌</m:t>
                          </m:r>
                        </m:e>
                        <m:sup>
                          <m:r>
                            <a:rPr lang="en-US" altLang="zh-CN" sz="2400" b="0" i="1" smtClean="0">
                              <a:latin typeface="Cambria Math" panose="02040503050406030204" pitchFamily="18" charset="0"/>
                            </a:rPr>
                            <m:t>𝑠</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𝑠</m:t>
                          </m:r>
                        </m:sup>
                      </m:sSup>
                      <m:r>
                        <a:rPr lang="en-US" altLang="zh-CN" sz="2400" b="0" i="1" smtClean="0">
                          <a:latin typeface="Cambria Math" panose="02040503050406030204" pitchFamily="18" charset="0"/>
                        </a:rPr>
                        <m:t>}</m:t>
                      </m:r>
                    </m:oMath>
                  </m:oMathPara>
                </a14:m>
                <a:endParaRPr lang="zh-CN" altLang="en-US" sz="2400" dirty="0"/>
              </a:p>
            </p:txBody>
          </p:sp>
        </mc:Choice>
        <mc:Fallback>
          <p:sp>
            <p:nvSpPr>
              <p:cNvPr id="4" name="文本框 3">
                <a:extLst>
                  <a:ext uri="{FF2B5EF4-FFF2-40B4-BE49-F238E27FC236}">
                    <a16:creationId xmlns:a16="http://schemas.microsoft.com/office/drawing/2014/main" id="{397554D4-E374-9AB1-538D-95B985C39A4E}"/>
                  </a:ext>
                </a:extLst>
              </p:cNvPr>
              <p:cNvSpPr txBox="1">
                <a:spLocks noRot="1" noChangeAspect="1" noMove="1" noResize="1" noEditPoints="1" noAdjustHandles="1" noChangeArrowheads="1" noChangeShapeType="1" noTextEdit="1"/>
              </p:cNvSpPr>
              <p:nvPr/>
            </p:nvSpPr>
            <p:spPr>
              <a:xfrm>
                <a:off x="2809631" y="5238690"/>
                <a:ext cx="2124812" cy="369332"/>
              </a:xfrm>
              <a:prstGeom prst="rect">
                <a:avLst/>
              </a:prstGeom>
              <a:blipFill>
                <a:blip r:embed="rId5"/>
                <a:stretch>
                  <a:fillRect l="-2586" r="-4310" b="-344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46596CFB-94D8-1C63-CBDA-C38C058C5157}"/>
                  </a:ext>
                </a:extLst>
              </p:cNvPr>
              <p:cNvSpPr txBox="1"/>
              <p:nvPr/>
            </p:nvSpPr>
            <p:spPr>
              <a:xfrm>
                <a:off x="2742112" y="5851239"/>
                <a:ext cx="225984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sSup>
                        <m:sSupPr>
                          <m:ctrlPr>
                            <a:rPr lang="en-US" altLang="zh-CN" sz="240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𝑋</m:t>
                          </m:r>
                        </m:e>
                        <m:sup>
                          <m:r>
                            <a:rPr lang="en-US" altLang="zh-CN" sz="2400" b="0" i="1" smtClean="0">
                              <a:solidFill>
                                <a:srgbClr val="FF0000"/>
                              </a:solidFill>
                              <a:latin typeface="Cambria Math" panose="02040503050406030204" pitchFamily="18" charset="0"/>
                            </a:rPr>
                            <m:t>𝑢</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𝑌</m:t>
                          </m:r>
                        </m:e>
                        <m:sup>
                          <m:r>
                            <a:rPr lang="en-US" altLang="zh-CN" sz="2400" b="0" i="1" smtClean="0">
                              <a:latin typeface="Cambria Math" panose="02040503050406030204" pitchFamily="18" charset="0"/>
                            </a:rPr>
                            <m:t>𝑢</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𝑢</m:t>
                          </m:r>
                        </m:sup>
                      </m:sSup>
                      <m:r>
                        <a:rPr lang="en-US" altLang="zh-CN" sz="2400" b="0" i="1" smtClean="0">
                          <a:latin typeface="Cambria Math" panose="02040503050406030204" pitchFamily="18" charset="0"/>
                        </a:rPr>
                        <m:t>}</m:t>
                      </m:r>
                    </m:oMath>
                  </m:oMathPara>
                </a14:m>
                <a:endParaRPr lang="zh-CN" altLang="en-US" sz="2400" dirty="0"/>
              </a:p>
            </p:txBody>
          </p:sp>
        </mc:Choice>
        <mc:Fallback>
          <p:sp>
            <p:nvSpPr>
              <p:cNvPr id="5" name="文本框 4">
                <a:extLst>
                  <a:ext uri="{FF2B5EF4-FFF2-40B4-BE49-F238E27FC236}">
                    <a16:creationId xmlns:a16="http://schemas.microsoft.com/office/drawing/2014/main" id="{46596CFB-94D8-1C63-CBDA-C38C058C5157}"/>
                  </a:ext>
                </a:extLst>
              </p:cNvPr>
              <p:cNvSpPr txBox="1">
                <a:spLocks noRot="1" noChangeAspect="1" noMove="1" noResize="1" noEditPoints="1" noAdjustHandles="1" noChangeArrowheads="1" noChangeShapeType="1" noTextEdit="1"/>
              </p:cNvSpPr>
              <p:nvPr/>
            </p:nvSpPr>
            <p:spPr>
              <a:xfrm>
                <a:off x="2742112" y="5851239"/>
                <a:ext cx="2259849" cy="369332"/>
              </a:xfrm>
              <a:prstGeom prst="rect">
                <a:avLst/>
              </a:prstGeom>
              <a:blipFill>
                <a:blip r:embed="rId6"/>
                <a:stretch>
                  <a:fillRect l="-2426" r="-3774" b="-3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C09241BD-C70D-BCEB-CF31-97519846182D}"/>
                  </a:ext>
                </a:extLst>
              </p:cNvPr>
              <p:cNvSpPr txBox="1"/>
              <p:nvPr/>
            </p:nvSpPr>
            <p:spPr>
              <a:xfrm>
                <a:off x="6068762" y="5258593"/>
                <a:ext cx="216270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𝐶𝑍𝑆𝐿</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 → </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𝑌</m:t>
                          </m:r>
                        </m:e>
                        <m:sup>
                          <m:r>
                            <a:rPr lang="en-US" altLang="zh-CN" sz="2400" b="0" i="1" smtClean="0">
                              <a:latin typeface="Cambria Math" panose="02040503050406030204" pitchFamily="18" charset="0"/>
                            </a:rPr>
                            <m:t>𝑈</m:t>
                          </m:r>
                        </m:sup>
                      </m:sSup>
                    </m:oMath>
                  </m:oMathPara>
                </a14:m>
                <a:endParaRPr lang="zh-CN" altLang="en-US" sz="2400" dirty="0"/>
              </a:p>
            </p:txBody>
          </p:sp>
        </mc:Choice>
        <mc:Fallback>
          <p:sp>
            <p:nvSpPr>
              <p:cNvPr id="6" name="文本框 5">
                <a:extLst>
                  <a:ext uri="{FF2B5EF4-FFF2-40B4-BE49-F238E27FC236}">
                    <a16:creationId xmlns:a16="http://schemas.microsoft.com/office/drawing/2014/main" id="{C09241BD-C70D-BCEB-CF31-97519846182D}"/>
                  </a:ext>
                </a:extLst>
              </p:cNvPr>
              <p:cNvSpPr txBox="1">
                <a:spLocks noRot="1" noChangeAspect="1" noMove="1" noResize="1" noEditPoints="1" noAdjustHandles="1" noChangeArrowheads="1" noChangeShapeType="1" noTextEdit="1"/>
              </p:cNvSpPr>
              <p:nvPr/>
            </p:nvSpPr>
            <p:spPr>
              <a:xfrm>
                <a:off x="6068762" y="5258593"/>
                <a:ext cx="2162707" cy="369332"/>
              </a:xfrm>
              <a:prstGeom prst="rect">
                <a:avLst/>
              </a:prstGeom>
              <a:blipFill>
                <a:blip r:embed="rId7"/>
                <a:stretch>
                  <a:fillRect l="-4237" t="-1667" r="-565" b="-3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5F42BA01-9A9C-0EA6-81CA-ECD761A2956C}"/>
                  </a:ext>
                </a:extLst>
              </p:cNvPr>
              <p:cNvSpPr txBox="1"/>
              <p:nvPr/>
            </p:nvSpPr>
            <p:spPr>
              <a:xfrm>
                <a:off x="6068762" y="5783884"/>
                <a:ext cx="2867132" cy="3705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𝐺𝑍𝑆𝐿</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 → </m:t>
                      </m:r>
                      <m:sSup>
                        <m:sSupPr>
                          <m:ctrlPr>
                            <a:rPr lang="en-US" altLang="zh-CN" sz="2400" b="0" i="1" smtClean="0">
                              <a:latin typeface="Cambria Math" panose="02040503050406030204" pitchFamily="18" charset="0"/>
                            </a:rPr>
                          </m:ctrlPr>
                        </m:sSup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𝑌</m:t>
                              </m:r>
                            </m:e>
                            <m:sup>
                              <m:r>
                                <a:rPr lang="en-US" altLang="zh-CN" sz="2400" b="0" i="1" smtClean="0">
                                  <a:latin typeface="Cambria Math" panose="02040503050406030204" pitchFamily="18" charset="0"/>
                                </a:rPr>
                                <m:t>𝑈</m:t>
                              </m:r>
                            </m:sup>
                          </m:sSup>
                          <m:r>
                            <a:rPr lang="en-US" altLang="zh-CN" sz="240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𝑌</m:t>
                          </m:r>
                        </m:e>
                        <m:sup>
                          <m:r>
                            <a:rPr lang="en-US" altLang="zh-CN" sz="2400" b="0" i="1" smtClean="0">
                              <a:latin typeface="Cambria Math" panose="02040503050406030204" pitchFamily="18" charset="0"/>
                            </a:rPr>
                            <m:t>𝑆</m:t>
                          </m:r>
                        </m:sup>
                      </m:sSup>
                    </m:oMath>
                  </m:oMathPara>
                </a14:m>
                <a:endParaRPr lang="zh-CN" altLang="en-US" sz="2400" dirty="0"/>
              </a:p>
            </p:txBody>
          </p:sp>
        </mc:Choice>
        <mc:Fallback>
          <p:sp>
            <p:nvSpPr>
              <p:cNvPr id="7" name="文本框 6">
                <a:extLst>
                  <a:ext uri="{FF2B5EF4-FFF2-40B4-BE49-F238E27FC236}">
                    <a16:creationId xmlns:a16="http://schemas.microsoft.com/office/drawing/2014/main" id="{5F42BA01-9A9C-0EA6-81CA-ECD761A2956C}"/>
                  </a:ext>
                </a:extLst>
              </p:cNvPr>
              <p:cNvSpPr txBox="1">
                <a:spLocks noRot="1" noChangeAspect="1" noMove="1" noResize="1" noEditPoints="1" noAdjustHandles="1" noChangeArrowheads="1" noChangeShapeType="1" noTextEdit="1"/>
              </p:cNvSpPr>
              <p:nvPr/>
            </p:nvSpPr>
            <p:spPr>
              <a:xfrm>
                <a:off x="6068762" y="5783884"/>
                <a:ext cx="2867132" cy="370551"/>
              </a:xfrm>
              <a:prstGeom prst="rect">
                <a:avLst/>
              </a:prstGeom>
              <a:blipFill>
                <a:blip r:embed="rId8"/>
                <a:stretch>
                  <a:fillRect l="-3191" t="-3279" b="-327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624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sp>
        <p:nvSpPr>
          <p:cNvPr id="6" name="标题占位符 1">
            <a:extLst>
              <a:ext uri="{FF2B5EF4-FFF2-40B4-BE49-F238E27FC236}">
                <a16:creationId xmlns:a16="http://schemas.microsoft.com/office/drawing/2014/main" id="{52F18DBA-A7A7-9467-A32C-018FECF90971}"/>
              </a:ext>
            </a:extLst>
          </p:cNvPr>
          <p:cNvSpPr txBox="1"/>
          <p:nvPr/>
        </p:nvSpPr>
        <p:spPr>
          <a:xfrm>
            <a:off x="1130198" y="176378"/>
            <a:ext cx="7719162"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Distinguishing Unseen from Seen for GZSL</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8" name="图片 7" descr="图形用户界面, 文本, 应用程序&#10;&#10;描述已自动生成">
            <a:extLst>
              <a:ext uri="{FF2B5EF4-FFF2-40B4-BE49-F238E27FC236}">
                <a16:creationId xmlns:a16="http://schemas.microsoft.com/office/drawing/2014/main" id="{35E3E323-1639-DC06-C889-789573E6E524}"/>
              </a:ext>
            </a:extLst>
          </p:cNvPr>
          <p:cNvPicPr>
            <a:picLocks noChangeAspect="1"/>
          </p:cNvPicPr>
          <p:nvPr/>
        </p:nvPicPr>
        <p:blipFill rotWithShape="1">
          <a:blip r:embed="rId4">
            <a:extLst>
              <a:ext uri="{28A0092B-C50C-407E-A947-70E740481C1C}">
                <a14:useLocalDpi xmlns:a14="http://schemas.microsoft.com/office/drawing/2010/main" val="0"/>
              </a:ext>
            </a:extLst>
          </a:blip>
          <a:srcRect r="19120"/>
          <a:stretch/>
        </p:blipFill>
        <p:spPr>
          <a:xfrm>
            <a:off x="66087" y="1652439"/>
            <a:ext cx="5824008" cy="3901718"/>
          </a:xfrm>
          <a:prstGeom prst="rect">
            <a:avLst/>
          </a:prstGeom>
        </p:spPr>
      </p:pic>
      <p:sp>
        <p:nvSpPr>
          <p:cNvPr id="14" name="文本框 13">
            <a:extLst>
              <a:ext uri="{FF2B5EF4-FFF2-40B4-BE49-F238E27FC236}">
                <a16:creationId xmlns:a16="http://schemas.microsoft.com/office/drawing/2014/main" id="{859E7E4B-A3B3-2D4B-C22F-8D563B500A0F}"/>
              </a:ext>
            </a:extLst>
          </p:cNvPr>
          <p:cNvSpPr txBox="1"/>
          <p:nvPr/>
        </p:nvSpPr>
        <p:spPr>
          <a:xfrm>
            <a:off x="8106086" y="1008675"/>
            <a:ext cx="1618827" cy="646331"/>
          </a:xfrm>
          <a:prstGeom prst="rect">
            <a:avLst/>
          </a:prstGeom>
          <a:noFill/>
        </p:spPr>
        <p:txBody>
          <a:bodyPr wrap="square">
            <a:spAutoFit/>
          </a:bodyPr>
          <a:lstStyle/>
          <a:p>
            <a:r>
              <a:rPr lang="zh-CN" altLang="en-US" b="1" dirty="0">
                <a:latin typeface="黑体" panose="02010609060101010101" pitchFamily="49" charset="-122"/>
                <a:ea typeface="黑体" panose="02010609060101010101" pitchFamily="49" charset="-122"/>
              </a:rPr>
              <a:t>Jingjing Li </a:t>
            </a:r>
          </a:p>
          <a:p>
            <a:endParaRPr lang="zh-CN" altLang="en-US" dirty="0"/>
          </a:p>
        </p:txBody>
      </p:sp>
      <p:pic>
        <p:nvPicPr>
          <p:cNvPr id="16" name="图片 15">
            <a:extLst>
              <a:ext uri="{FF2B5EF4-FFF2-40B4-BE49-F238E27FC236}">
                <a16:creationId xmlns:a16="http://schemas.microsoft.com/office/drawing/2014/main" id="{D8FEFA62-EB0D-5691-88A9-D649ACD5F31F}"/>
              </a:ext>
            </a:extLst>
          </p:cNvPr>
          <p:cNvPicPr>
            <a:picLocks noChangeAspect="1"/>
          </p:cNvPicPr>
          <p:nvPr/>
        </p:nvPicPr>
        <p:blipFill rotWithShape="1">
          <a:blip r:embed="rId5">
            <a:extLst>
              <a:ext uri="{28A0092B-C50C-407E-A947-70E740481C1C}">
                <a14:useLocalDpi xmlns:a14="http://schemas.microsoft.com/office/drawing/2010/main" val="0"/>
              </a:ext>
            </a:extLst>
          </a:blip>
          <a:srcRect r="29225" b="-938"/>
          <a:stretch/>
        </p:blipFill>
        <p:spPr>
          <a:xfrm>
            <a:off x="5924860" y="1332121"/>
            <a:ext cx="5981278" cy="746036"/>
          </a:xfrm>
          <a:prstGeom prst="rect">
            <a:avLst/>
          </a:prstGeom>
        </p:spPr>
      </p:pic>
      <p:pic>
        <p:nvPicPr>
          <p:cNvPr id="18" name="图片 17">
            <a:extLst>
              <a:ext uri="{FF2B5EF4-FFF2-40B4-BE49-F238E27FC236}">
                <a16:creationId xmlns:a16="http://schemas.microsoft.com/office/drawing/2014/main" id="{97D1AA33-E8EB-7769-1FDD-0E988582D10F}"/>
              </a:ext>
            </a:extLst>
          </p:cNvPr>
          <p:cNvPicPr>
            <a:picLocks noChangeAspect="1"/>
          </p:cNvPicPr>
          <p:nvPr/>
        </p:nvPicPr>
        <p:blipFill rotWithShape="1">
          <a:blip r:embed="rId6">
            <a:extLst>
              <a:ext uri="{28A0092B-C50C-407E-A947-70E740481C1C}">
                <a14:useLocalDpi xmlns:a14="http://schemas.microsoft.com/office/drawing/2010/main" val="0"/>
              </a:ext>
            </a:extLst>
          </a:blip>
          <a:srcRect r="23557" b="-13513"/>
          <a:stretch/>
        </p:blipFill>
        <p:spPr>
          <a:xfrm>
            <a:off x="5937432" y="2073949"/>
            <a:ext cx="6254568" cy="746036"/>
          </a:xfrm>
          <a:prstGeom prst="rect">
            <a:avLst/>
          </a:prstGeom>
        </p:spPr>
      </p:pic>
      <p:pic>
        <p:nvPicPr>
          <p:cNvPr id="23" name="图片 22">
            <a:extLst>
              <a:ext uri="{FF2B5EF4-FFF2-40B4-BE49-F238E27FC236}">
                <a16:creationId xmlns:a16="http://schemas.microsoft.com/office/drawing/2014/main" id="{8DB9A1D5-BEE0-BA24-D3F2-5FF6E2DBAF27}"/>
              </a:ext>
            </a:extLst>
          </p:cNvPr>
          <p:cNvPicPr>
            <a:picLocks noChangeAspect="1"/>
          </p:cNvPicPr>
          <p:nvPr/>
        </p:nvPicPr>
        <p:blipFill rotWithShape="1">
          <a:blip r:embed="rId7">
            <a:extLst>
              <a:ext uri="{28A0092B-C50C-407E-A947-70E740481C1C}">
                <a14:useLocalDpi xmlns:a14="http://schemas.microsoft.com/office/drawing/2010/main" val="0"/>
              </a:ext>
            </a:extLst>
          </a:blip>
          <a:srcRect r="44588" b="-1412"/>
          <a:stretch/>
        </p:blipFill>
        <p:spPr>
          <a:xfrm>
            <a:off x="6006962" y="2738246"/>
            <a:ext cx="4502124" cy="637523"/>
          </a:xfrm>
          <a:prstGeom prst="rect">
            <a:avLst/>
          </a:prstGeom>
        </p:spPr>
      </p:pic>
      <p:sp>
        <p:nvSpPr>
          <p:cNvPr id="28" name="文本框 27">
            <a:extLst>
              <a:ext uri="{FF2B5EF4-FFF2-40B4-BE49-F238E27FC236}">
                <a16:creationId xmlns:a16="http://schemas.microsoft.com/office/drawing/2014/main" id="{014618B2-ED50-081A-43EF-3FA8E2BB4CF1}"/>
              </a:ext>
            </a:extLst>
          </p:cNvPr>
          <p:cNvSpPr txBox="1"/>
          <p:nvPr/>
        </p:nvSpPr>
        <p:spPr>
          <a:xfrm>
            <a:off x="8106086" y="3429330"/>
            <a:ext cx="1277297" cy="646331"/>
          </a:xfrm>
          <a:prstGeom prst="rect">
            <a:avLst/>
          </a:prstGeom>
          <a:noFill/>
        </p:spPr>
        <p:txBody>
          <a:bodyPr wrap="square">
            <a:spAutoFit/>
          </a:bodyPr>
          <a:lstStyle/>
          <a:p>
            <a:r>
              <a:rPr lang="zh-CN" altLang="en-US" b="1" dirty="0">
                <a:latin typeface="黑体" panose="02010609060101010101" pitchFamily="49" charset="-122"/>
                <a:ea typeface="黑体" panose="02010609060101010101" pitchFamily="49" charset="-122"/>
              </a:rPr>
              <a:t>Zhi Chen</a:t>
            </a:r>
          </a:p>
          <a:p>
            <a:endParaRPr lang="zh-CN" altLang="en-US" dirty="0"/>
          </a:p>
        </p:txBody>
      </p:sp>
      <p:pic>
        <p:nvPicPr>
          <p:cNvPr id="30" name="图片 29">
            <a:extLst>
              <a:ext uri="{FF2B5EF4-FFF2-40B4-BE49-F238E27FC236}">
                <a16:creationId xmlns:a16="http://schemas.microsoft.com/office/drawing/2014/main" id="{2541462C-7141-1C0F-ECF9-8ADB0C72B3D7}"/>
              </a:ext>
            </a:extLst>
          </p:cNvPr>
          <p:cNvPicPr>
            <a:picLocks noChangeAspect="1"/>
          </p:cNvPicPr>
          <p:nvPr/>
        </p:nvPicPr>
        <p:blipFill rotWithShape="1">
          <a:blip r:embed="rId8">
            <a:extLst>
              <a:ext uri="{28A0092B-C50C-407E-A947-70E740481C1C}">
                <a14:useLocalDpi xmlns:a14="http://schemas.microsoft.com/office/drawing/2010/main" val="0"/>
              </a:ext>
            </a:extLst>
          </a:blip>
          <a:srcRect r="44911" b="3574"/>
          <a:stretch/>
        </p:blipFill>
        <p:spPr>
          <a:xfrm>
            <a:off x="5811986" y="3881828"/>
            <a:ext cx="4502124" cy="587809"/>
          </a:xfrm>
          <a:prstGeom prst="rect">
            <a:avLst/>
          </a:prstGeom>
        </p:spPr>
      </p:pic>
      <p:pic>
        <p:nvPicPr>
          <p:cNvPr id="32" name="图片 31">
            <a:extLst>
              <a:ext uri="{FF2B5EF4-FFF2-40B4-BE49-F238E27FC236}">
                <a16:creationId xmlns:a16="http://schemas.microsoft.com/office/drawing/2014/main" id="{389081CC-6511-6FF7-701D-12315E9380C6}"/>
              </a:ext>
            </a:extLst>
          </p:cNvPr>
          <p:cNvPicPr>
            <a:picLocks noChangeAspect="1"/>
          </p:cNvPicPr>
          <p:nvPr/>
        </p:nvPicPr>
        <p:blipFill rotWithShape="1">
          <a:blip r:embed="rId9">
            <a:extLst>
              <a:ext uri="{28A0092B-C50C-407E-A947-70E740481C1C}">
                <a14:useLocalDpi xmlns:a14="http://schemas.microsoft.com/office/drawing/2010/main" val="0"/>
              </a:ext>
            </a:extLst>
          </a:blip>
          <a:srcRect t="1" r="44975" b="3769"/>
          <a:stretch/>
        </p:blipFill>
        <p:spPr>
          <a:xfrm>
            <a:off x="5924860" y="4623656"/>
            <a:ext cx="4502125" cy="549959"/>
          </a:xfrm>
          <a:prstGeom prst="rect">
            <a:avLst/>
          </a:prstGeom>
        </p:spPr>
      </p:pic>
      <p:pic>
        <p:nvPicPr>
          <p:cNvPr id="34" name="图片 33">
            <a:extLst>
              <a:ext uri="{FF2B5EF4-FFF2-40B4-BE49-F238E27FC236}">
                <a16:creationId xmlns:a16="http://schemas.microsoft.com/office/drawing/2014/main" id="{4FE2FADC-AECA-D5F7-F227-44199A37A149}"/>
              </a:ext>
            </a:extLst>
          </p:cNvPr>
          <p:cNvPicPr>
            <a:picLocks noChangeAspect="1"/>
          </p:cNvPicPr>
          <p:nvPr/>
        </p:nvPicPr>
        <p:blipFill rotWithShape="1">
          <a:blip r:embed="rId10">
            <a:extLst>
              <a:ext uri="{28A0092B-C50C-407E-A947-70E740481C1C}">
                <a14:useLocalDpi xmlns:a14="http://schemas.microsoft.com/office/drawing/2010/main" val="0"/>
              </a:ext>
            </a:extLst>
          </a:blip>
          <a:srcRect t="-1" r="29919" b="-2811"/>
          <a:stretch/>
        </p:blipFill>
        <p:spPr>
          <a:xfrm>
            <a:off x="5890095" y="5344175"/>
            <a:ext cx="5667297" cy="646327"/>
          </a:xfrm>
          <a:prstGeom prst="rect">
            <a:avLst/>
          </a:prstGeom>
        </p:spPr>
      </p:pic>
    </p:spTree>
    <p:extLst>
      <p:ext uri="{BB962C8B-B14F-4D97-AF65-F5344CB8AC3E}">
        <p14:creationId xmlns:p14="http://schemas.microsoft.com/office/powerpoint/2010/main" val="3690015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DUS-VAE</a:t>
            </a:r>
          </a:p>
        </p:txBody>
      </p:sp>
      <p:pic>
        <p:nvPicPr>
          <p:cNvPr id="2" name="图片 1">
            <a:extLst>
              <a:ext uri="{FF2B5EF4-FFF2-40B4-BE49-F238E27FC236}">
                <a16:creationId xmlns:a16="http://schemas.microsoft.com/office/drawing/2014/main" id="{60559BB7-E543-F1CD-CE30-01847F381E7E}"/>
              </a:ext>
            </a:extLst>
          </p:cNvPr>
          <p:cNvPicPr>
            <a:picLocks noChangeAspect="1"/>
          </p:cNvPicPr>
          <p:nvPr/>
        </p:nvPicPr>
        <p:blipFill rotWithShape="1">
          <a:blip r:embed="rId4">
            <a:extLst>
              <a:ext uri="{28A0092B-C50C-407E-A947-70E740481C1C}">
                <a14:useLocalDpi xmlns:a14="http://schemas.microsoft.com/office/drawing/2010/main" val="0"/>
              </a:ext>
            </a:extLst>
          </a:blip>
          <a:srcRect t="16700" b="26502"/>
          <a:stretch/>
        </p:blipFill>
        <p:spPr>
          <a:xfrm>
            <a:off x="1281118" y="788544"/>
            <a:ext cx="8972550" cy="449029"/>
          </a:xfrm>
          <a:prstGeom prst="rect">
            <a:avLst/>
          </a:prstGeom>
        </p:spPr>
      </p:pic>
      <p:pic>
        <p:nvPicPr>
          <p:cNvPr id="4" name="图片 3">
            <a:extLst>
              <a:ext uri="{FF2B5EF4-FFF2-40B4-BE49-F238E27FC236}">
                <a16:creationId xmlns:a16="http://schemas.microsoft.com/office/drawing/2014/main" id="{02BE2AE8-4F57-27A6-ADCC-ABF96C81D87C}"/>
              </a:ext>
            </a:extLst>
          </p:cNvPr>
          <p:cNvPicPr>
            <a:picLocks noChangeAspect="1"/>
          </p:cNvPicPr>
          <p:nvPr/>
        </p:nvPicPr>
        <p:blipFill rotWithShape="1">
          <a:blip r:embed="rId5"/>
          <a:srcRect t="9039" b="8818"/>
          <a:stretch/>
        </p:blipFill>
        <p:spPr>
          <a:xfrm>
            <a:off x="3711578" y="1342502"/>
            <a:ext cx="4768844" cy="5184634"/>
          </a:xfrm>
          <a:prstGeom prst="rect">
            <a:avLst/>
          </a:prstGeom>
        </p:spPr>
      </p:pic>
    </p:spTree>
    <p:extLst>
      <p:ext uri="{BB962C8B-B14F-4D97-AF65-F5344CB8AC3E}">
        <p14:creationId xmlns:p14="http://schemas.microsoft.com/office/powerpoint/2010/main" val="4125722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标题占位符 1">
            <a:extLst>
              <a:ext uri="{FF2B5EF4-FFF2-40B4-BE49-F238E27FC236}">
                <a16:creationId xmlns:a16="http://schemas.microsoft.com/office/drawing/2014/main" id="{215059DA-09B1-479D-1BDA-181A4DFB738B}"/>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Introduction</a:t>
            </a:r>
          </a:p>
        </p:txBody>
      </p:sp>
      <p:pic>
        <p:nvPicPr>
          <p:cNvPr id="3" name="图片 2">
            <a:extLst>
              <a:ext uri="{FF2B5EF4-FFF2-40B4-BE49-F238E27FC236}">
                <a16:creationId xmlns:a16="http://schemas.microsoft.com/office/drawing/2014/main" id="{E252A30A-326A-F954-1BCB-9806D63ACCA1}"/>
              </a:ext>
            </a:extLst>
          </p:cNvPr>
          <p:cNvPicPr>
            <a:picLocks noChangeAspect="1"/>
          </p:cNvPicPr>
          <p:nvPr/>
        </p:nvPicPr>
        <p:blipFill>
          <a:blip r:embed="rId4"/>
          <a:stretch>
            <a:fillRect/>
          </a:stretch>
        </p:blipFill>
        <p:spPr>
          <a:xfrm>
            <a:off x="2194775" y="1057528"/>
            <a:ext cx="7802450" cy="4375084"/>
          </a:xfrm>
          <a:prstGeom prst="rect">
            <a:avLst/>
          </a:prstGeom>
        </p:spPr>
      </p:pic>
    </p:spTree>
    <p:extLst>
      <p:ext uri="{BB962C8B-B14F-4D97-AF65-F5344CB8AC3E}">
        <p14:creationId xmlns:p14="http://schemas.microsoft.com/office/powerpoint/2010/main" val="3644630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Method</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2" name="图片 1">
            <a:extLst>
              <a:ext uri="{FF2B5EF4-FFF2-40B4-BE49-F238E27FC236}">
                <a16:creationId xmlns:a16="http://schemas.microsoft.com/office/drawing/2014/main" id="{ACDACD85-B1ED-FF0D-6525-CE1F7972A383}"/>
              </a:ext>
            </a:extLst>
          </p:cNvPr>
          <p:cNvPicPr>
            <a:picLocks noChangeAspect="1"/>
          </p:cNvPicPr>
          <p:nvPr/>
        </p:nvPicPr>
        <p:blipFill rotWithShape="1">
          <a:blip r:embed="rId4"/>
          <a:srcRect l="3030" r="1642"/>
          <a:stretch/>
        </p:blipFill>
        <p:spPr>
          <a:xfrm>
            <a:off x="847738" y="893099"/>
            <a:ext cx="10483823" cy="4552122"/>
          </a:xfrm>
          <a:prstGeom prst="rect">
            <a:avLst/>
          </a:prstGeom>
        </p:spPr>
      </p:pic>
    </p:spTree>
    <p:extLst>
      <p:ext uri="{BB962C8B-B14F-4D97-AF65-F5344CB8AC3E}">
        <p14:creationId xmlns:p14="http://schemas.microsoft.com/office/powerpoint/2010/main" val="3142293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Aligning Seen Latent Representations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pic>
        <p:nvPicPr>
          <p:cNvPr id="2" name="图片 1">
            <a:extLst>
              <a:ext uri="{FF2B5EF4-FFF2-40B4-BE49-F238E27FC236}">
                <a16:creationId xmlns:a16="http://schemas.microsoft.com/office/drawing/2014/main" id="{DD235253-78BF-7085-429B-2EF4A1D05CEC}"/>
              </a:ext>
            </a:extLst>
          </p:cNvPr>
          <p:cNvPicPr>
            <a:picLocks noChangeAspect="1"/>
          </p:cNvPicPr>
          <p:nvPr/>
        </p:nvPicPr>
        <p:blipFill rotWithShape="1">
          <a:blip r:embed="rId4"/>
          <a:srcRect t="2848" b="22161"/>
          <a:stretch/>
        </p:blipFill>
        <p:spPr>
          <a:xfrm>
            <a:off x="1234549" y="811739"/>
            <a:ext cx="9439291" cy="2957209"/>
          </a:xfrm>
          <a:prstGeom prst="rect">
            <a:avLst/>
          </a:prstGeom>
        </p:spPr>
      </p:pic>
      <p:pic>
        <p:nvPicPr>
          <p:cNvPr id="4" name="图片 3" descr="文本, 信件&#10;&#10;描述已自动生成">
            <a:extLst>
              <a:ext uri="{FF2B5EF4-FFF2-40B4-BE49-F238E27FC236}">
                <a16:creationId xmlns:a16="http://schemas.microsoft.com/office/drawing/2014/main" id="{7883C084-8AE9-A3DE-B09F-B0F5AB8A8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4912" y="3973433"/>
            <a:ext cx="7751776" cy="907988"/>
          </a:xfrm>
          <a:prstGeom prst="rect">
            <a:avLst/>
          </a:prstGeom>
        </p:spPr>
      </p:pic>
      <p:pic>
        <p:nvPicPr>
          <p:cNvPr id="6" name="图片 5" descr="图片包含 图示&#10;&#10;描述已自动生成">
            <a:extLst>
              <a:ext uri="{FF2B5EF4-FFF2-40B4-BE49-F238E27FC236}">
                <a16:creationId xmlns:a16="http://schemas.microsoft.com/office/drawing/2014/main" id="{7B192552-63FA-2B01-1207-2BF9B5229E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4431" y="5098736"/>
            <a:ext cx="7392738" cy="792567"/>
          </a:xfrm>
          <a:prstGeom prst="rect">
            <a:avLst/>
          </a:prstGeom>
        </p:spPr>
      </p:pic>
    </p:spTree>
    <p:extLst>
      <p:ext uri="{BB962C8B-B14F-4D97-AF65-F5344CB8AC3E}">
        <p14:creationId xmlns:p14="http://schemas.microsoft.com/office/powerpoint/2010/main" val="2660376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TotalTime>
  <Words>2794</Words>
  <Application>Microsoft Office PowerPoint</Application>
  <PresentationFormat>宽屏</PresentationFormat>
  <Paragraphs>204</Paragraphs>
  <Slides>22</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-apple-system</vt:lpstr>
      <vt:lpstr>Helvetica Neue</vt:lpstr>
      <vt:lpstr>等线</vt:lpstr>
      <vt:lpstr>等线 Light</vt:lpstr>
      <vt:lpstr>黑体</vt:lpstr>
      <vt:lpstr>微软雅黑</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won gary</dc:creator>
  <cp:lastModifiedBy>won gary</cp:lastModifiedBy>
  <cp:revision>16</cp:revision>
  <dcterms:created xsi:type="dcterms:W3CDTF">2022-12-01T13:36:35Z</dcterms:created>
  <dcterms:modified xsi:type="dcterms:W3CDTF">2022-12-02T15:12:30Z</dcterms:modified>
</cp:coreProperties>
</file>